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omments/comment1.xml" ContentType="application/vnd.openxmlformats-officedocument.presentationml.comments+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16" roundtripDataSignature="AMtx7mguzKnXPH6yD13HF3c9T4AwMu7gPg=="/>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ctivitats lfds"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commentAuthors" Target="commentAuthors.xml"/><Relationship Id="rId2" Type="http://schemas.openxmlformats.org/officeDocument/2006/relationships/slide" Target="slides/slide1.xml"/><Relationship Id="rId16" Type="http://customschemas.google.com/relationships/presentationmetadata" Target="metadata"/><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1-07-19T08:05:49.671" idx="1">
    <p:pos x="529" y="230"/>
    <p:text>Bon dia! He eliminat les referències a la sembra i la recol·lecta. Si us sembla bé, ho he substituït per "fases".</p:text>
    <p:extLst>
      <p:ext uri="{C676402C-5697-4E1C-873F-D02D1690AC5C}">
        <p15:threadingInfo xmlns:p15="http://schemas.microsoft.com/office/powerpoint/2012/main" timeZoneBias="0"/>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commentPostId="AAAANT4ulB8"/>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3944276825"/>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5369631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Google Shape;141;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2" name="Google Shape;142;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919295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8" name="Google Shape;88;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805030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ge2b2e9e19d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 name="Google Shape;94;ge2b2e9e19d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7769484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0" name="Google Shape;100;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247149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9" name="Google Shape;109;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01896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Google Shape;114;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5" name="Google Shape;115;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848643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4" name="Google Shape;124;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5543775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0" name="Google Shape;130;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3285797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Google Shape;135;p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6" name="Google Shape;136;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449921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Diapositiva de título" type="title">
  <p:cSld name="TITLE">
    <p:spTree>
      <p:nvGrpSpPr>
        <p:cNvPr id="1" name="Shape 11"/>
        <p:cNvGrpSpPr/>
        <p:nvPr/>
      </p:nvGrpSpPr>
      <p:grpSpPr>
        <a:xfrm>
          <a:off x="0" y="0"/>
          <a:ext cx="0" cy="0"/>
          <a:chOff x="0" y="0"/>
          <a:chExt cx="0" cy="0"/>
        </a:xfrm>
      </p:grpSpPr>
      <p:sp>
        <p:nvSpPr>
          <p:cNvPr id="12" name="Google Shape;12;p11"/>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11"/>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ES"/>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ítulo y texto vertical" type="vertTx">
  <p:cSld name="VERTICAL_TEXT">
    <p:spTree>
      <p:nvGrpSpPr>
        <p:cNvPr id="1" name="Shape 68"/>
        <p:cNvGrpSpPr/>
        <p:nvPr/>
      </p:nvGrpSpPr>
      <p:grpSpPr>
        <a:xfrm>
          <a:off x="0" y="0"/>
          <a:ext cx="0" cy="0"/>
          <a:chOff x="0" y="0"/>
          <a:chExt cx="0" cy="0"/>
        </a:xfrm>
      </p:grpSpPr>
      <p:sp>
        <p:nvSpPr>
          <p:cNvPr id="69" name="Google Shape;69;p2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20"/>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1" name="Google Shape;71;p2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2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2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ES"/>
              <a:t>‹Nº›</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ítulo vertical y texto" type="vertTitleAndTx">
  <p:cSld name="VERTICAL_TITLE_AND_VERTICAL_TEXT">
    <p:spTree>
      <p:nvGrpSpPr>
        <p:cNvPr id="1" name="Shape 74"/>
        <p:cNvGrpSpPr/>
        <p:nvPr/>
      </p:nvGrpSpPr>
      <p:grpSpPr>
        <a:xfrm>
          <a:off x="0" y="0"/>
          <a:ext cx="0" cy="0"/>
          <a:chOff x="0" y="0"/>
          <a:chExt cx="0" cy="0"/>
        </a:xfrm>
      </p:grpSpPr>
      <p:sp>
        <p:nvSpPr>
          <p:cNvPr id="75" name="Google Shape;75;p21"/>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21"/>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7" name="Google Shape;77;p2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2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2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ES"/>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ítulo y objetos" type="obj">
  <p:cSld name="OBJECT">
    <p:spTree>
      <p:nvGrpSpPr>
        <p:cNvPr id="1" name="Shape 17"/>
        <p:cNvGrpSpPr/>
        <p:nvPr/>
      </p:nvGrpSpPr>
      <p:grpSpPr>
        <a:xfrm>
          <a:off x="0" y="0"/>
          <a:ext cx="0" cy="0"/>
          <a:chOff x="0" y="0"/>
          <a:chExt cx="0" cy="0"/>
        </a:xfrm>
      </p:grpSpPr>
      <p:sp>
        <p:nvSpPr>
          <p:cNvPr id="18" name="Google Shape;18;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12"/>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0" name="Google Shape;20;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ES"/>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Comparación" type="twoTxTwoObj">
  <p:cSld name="TWO_OBJECTS_WITH_TEXT">
    <p:spTree>
      <p:nvGrpSpPr>
        <p:cNvPr id="1" name="Shape 23"/>
        <p:cNvGrpSpPr/>
        <p:nvPr/>
      </p:nvGrpSpPr>
      <p:grpSpPr>
        <a:xfrm>
          <a:off x="0" y="0"/>
          <a:ext cx="0" cy="0"/>
          <a:chOff x="0" y="0"/>
          <a:chExt cx="0" cy="0"/>
        </a:xfrm>
      </p:grpSpPr>
      <p:sp>
        <p:nvSpPr>
          <p:cNvPr id="24" name="Google Shape;24;p13"/>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13"/>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26" name="Google Shape;26;p13"/>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7" name="Google Shape;27;p13"/>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28" name="Google Shape;28;p13"/>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9" name="Google Shape;29;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0" name="Google Shape;30;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ES"/>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Encabezado de sección" type="secHead">
  <p:cSld name="SECTION_HEADER">
    <p:spTree>
      <p:nvGrpSpPr>
        <p:cNvPr id="1" name="Shape 32"/>
        <p:cNvGrpSpPr/>
        <p:nvPr/>
      </p:nvGrpSpPr>
      <p:grpSpPr>
        <a:xfrm>
          <a:off x="0" y="0"/>
          <a:ext cx="0" cy="0"/>
          <a:chOff x="0" y="0"/>
          <a:chExt cx="0" cy="0"/>
        </a:xfrm>
      </p:grpSpPr>
      <p:sp>
        <p:nvSpPr>
          <p:cNvPr id="33" name="Google Shape;33;p14"/>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4" name="Google Shape;34;p14"/>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5" name="Google Shape;35;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6" name="Google Shape;36;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7" name="Google Shape;37;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ES"/>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Dos objetos" type="twoObj">
  <p:cSld name="TWO_OBJECTS">
    <p:spTree>
      <p:nvGrpSpPr>
        <p:cNvPr id="1" name="Shape 38"/>
        <p:cNvGrpSpPr/>
        <p:nvPr/>
      </p:nvGrpSpPr>
      <p:grpSpPr>
        <a:xfrm>
          <a:off x="0" y="0"/>
          <a:ext cx="0" cy="0"/>
          <a:chOff x="0" y="0"/>
          <a:chExt cx="0" cy="0"/>
        </a:xfrm>
      </p:grpSpPr>
      <p:sp>
        <p:nvSpPr>
          <p:cNvPr id="39" name="Google Shape;39;p1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0" name="Google Shape;40;p15"/>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1" name="Google Shape;41;p15"/>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2" name="Google Shape;42;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ES"/>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olo el título" type="titleOnly">
  <p:cSld name="TITLE_ONLY">
    <p:spTree>
      <p:nvGrpSpPr>
        <p:cNvPr id="1" name="Shape 45"/>
        <p:cNvGrpSpPr/>
        <p:nvPr/>
      </p:nvGrpSpPr>
      <p:grpSpPr>
        <a:xfrm>
          <a:off x="0" y="0"/>
          <a:ext cx="0" cy="0"/>
          <a:chOff x="0" y="0"/>
          <a:chExt cx="0" cy="0"/>
        </a:xfrm>
      </p:grpSpPr>
      <p:sp>
        <p:nvSpPr>
          <p:cNvPr id="46" name="Google Shape;46;p1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ES"/>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En blanco" type="blank">
  <p:cSld name="BLANK">
    <p:spTree>
      <p:nvGrpSpPr>
        <p:cNvPr id="1" name="Shape 50"/>
        <p:cNvGrpSpPr/>
        <p:nvPr/>
      </p:nvGrpSpPr>
      <p:grpSpPr>
        <a:xfrm>
          <a:off x="0" y="0"/>
          <a:ext cx="0" cy="0"/>
          <a:chOff x="0" y="0"/>
          <a:chExt cx="0" cy="0"/>
        </a:xfrm>
      </p:grpSpPr>
      <p:sp>
        <p:nvSpPr>
          <p:cNvPr id="51" name="Google Shape;51;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ES"/>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ido con título" type="objTx">
  <p:cSld name="OBJECT_WITH_CAPTION_TEXT">
    <p:spTree>
      <p:nvGrpSpPr>
        <p:cNvPr id="1" name="Shape 54"/>
        <p:cNvGrpSpPr/>
        <p:nvPr/>
      </p:nvGrpSpPr>
      <p:grpSpPr>
        <a:xfrm>
          <a:off x="0" y="0"/>
          <a:ext cx="0" cy="0"/>
          <a:chOff x="0" y="0"/>
          <a:chExt cx="0" cy="0"/>
        </a:xfrm>
      </p:grpSpPr>
      <p:sp>
        <p:nvSpPr>
          <p:cNvPr id="55" name="Google Shape;55;p18"/>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18"/>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7" name="Google Shape;57;p18"/>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8" name="Google Shape;58;p1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1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1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ES"/>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Imagen con título" type="picTx">
  <p:cSld name="PICTURE_WITH_CAPTION_TEXT">
    <p:spTree>
      <p:nvGrpSpPr>
        <p:cNvPr id="1" name="Shape 61"/>
        <p:cNvGrpSpPr/>
        <p:nvPr/>
      </p:nvGrpSpPr>
      <p:grpSpPr>
        <a:xfrm>
          <a:off x="0" y="0"/>
          <a:ext cx="0" cy="0"/>
          <a:chOff x="0" y="0"/>
          <a:chExt cx="0" cy="0"/>
        </a:xfrm>
      </p:grpSpPr>
      <p:sp>
        <p:nvSpPr>
          <p:cNvPr id="62" name="Google Shape;62;p19"/>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19"/>
          <p:cNvSpPr>
            <a:spLocks noGrp="1"/>
          </p:cNvSpPr>
          <p:nvPr>
            <p:ph type="pic" idx="2"/>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64" name="Google Shape;64;p19"/>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5" name="Google Shape;65;p1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1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1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ES"/>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0"/>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S"/>
              <a:t>‹Nº›</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fontScale="90000"/>
          </a:bodyPr>
          <a:lstStyle/>
          <a:p>
            <a:pPr marL="0" lvl="0" indent="0" algn="ctr" rtl="0">
              <a:lnSpc>
                <a:spcPct val="90000"/>
              </a:lnSpc>
              <a:spcBef>
                <a:spcPts val="0"/>
              </a:spcBef>
              <a:spcAft>
                <a:spcPts val="0"/>
              </a:spcAft>
              <a:buClr>
                <a:schemeClr val="dk1"/>
              </a:buClr>
              <a:buSzPct val="100000"/>
              <a:buFont typeface="Calibri"/>
              <a:buNone/>
            </a:pPr>
            <a:r>
              <a:rPr lang="es-ES" dirty="0"/>
              <a:t>EMERGÈNCIA LINGÜÍSTICA SALVEM PARAULES DE L’OBLIT</a:t>
            </a:r>
            <a:endParaRPr dirty="0"/>
          </a:p>
          <a:p>
            <a:pPr marL="0" lvl="0" indent="0" algn="ctr" rtl="0">
              <a:lnSpc>
                <a:spcPct val="90000"/>
              </a:lnSpc>
              <a:spcBef>
                <a:spcPts val="0"/>
              </a:spcBef>
              <a:spcAft>
                <a:spcPts val="0"/>
              </a:spcAft>
              <a:buClr>
                <a:schemeClr val="dk1"/>
              </a:buClr>
              <a:buSzPct val="266009"/>
              <a:buFont typeface="Calibri"/>
              <a:buNone/>
            </a:pPr>
            <a:endParaRPr sz="2255" dirty="0">
              <a:solidFill>
                <a:srgbClr val="FF0000"/>
              </a:solidFill>
            </a:endParaRPr>
          </a:p>
        </p:txBody>
      </p:sp>
      <p:sp>
        <p:nvSpPr>
          <p:cNvPr id="85" name="Google Shape;85;p1"/>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Clr>
                <a:schemeClr val="dk1"/>
              </a:buClr>
              <a:buSzPts val="2400"/>
              <a:buNone/>
            </a:pPr>
            <a:r>
              <a:rPr lang="es-ES">
                <a:latin typeface="Calibri"/>
                <a:ea typeface="Calibri"/>
                <a:cs typeface="Calibri"/>
                <a:sym typeface="Calibri"/>
              </a:rPr>
              <a:t>Acció col·laborativa</a:t>
            </a:r>
            <a:endParaRPr>
              <a:latin typeface="Calibri"/>
              <a:ea typeface="Calibri"/>
              <a:cs typeface="Calibri"/>
              <a:sym typeface="Calibri"/>
            </a:endParaRPr>
          </a:p>
          <a:p>
            <a:pPr marL="0" lvl="0" indent="0" algn="ctr" rtl="0">
              <a:lnSpc>
                <a:spcPct val="90000"/>
              </a:lnSpc>
              <a:spcBef>
                <a:spcPts val="1000"/>
              </a:spcBef>
              <a:spcAft>
                <a:spcPts val="0"/>
              </a:spcAft>
              <a:buClr>
                <a:schemeClr val="dk1"/>
              </a:buClr>
              <a:buSzPts val="2400"/>
              <a:buNone/>
            </a:pPr>
            <a:r>
              <a:rPr lang="es-ES">
                <a:latin typeface="Calibri"/>
                <a:ea typeface="Calibri"/>
                <a:cs typeface="Calibri"/>
                <a:sym typeface="Calibri"/>
              </a:rPr>
              <a:t>Setmana de la Ciència 2021</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sp>
        <p:nvSpPr>
          <p:cNvPr id="144" name="Google Shape;144;p9"/>
          <p:cNvSpPr txBox="1">
            <a:spLocks noGrp="1"/>
          </p:cNvSpPr>
          <p:nvPr>
            <p:ph type="title"/>
          </p:nvPr>
        </p:nvSpPr>
        <p:spPr>
          <a:xfrm>
            <a:off x="831850" y="826275"/>
            <a:ext cx="10515600" cy="2049000"/>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dk1"/>
              </a:buClr>
              <a:buSzPts val="3200"/>
              <a:buFont typeface="Calibri"/>
              <a:buNone/>
            </a:pPr>
            <a:r>
              <a:rPr lang="es-ES" sz="3200" b="1"/>
              <a:t>Organitza l’Ajuntament de</a:t>
            </a:r>
            <a:r>
              <a:rPr lang="es-ES" sz="3200" b="1">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12"/>
                  </a:ext>
                </a:extLst>
              </a:rPr>
              <a:t> Barcelona</a:t>
            </a:r>
            <a:r>
              <a:rPr lang="es-ES" sz="3200" b="1"/>
              <a:t> amb la col·laboració de:</a:t>
            </a:r>
            <a:endParaRPr/>
          </a:p>
        </p:txBody>
      </p:sp>
      <p:sp>
        <p:nvSpPr>
          <p:cNvPr id="145" name="Google Shape;145;p9"/>
          <p:cNvSpPr txBox="1">
            <a:spLocks noGrp="1"/>
          </p:cNvSpPr>
          <p:nvPr>
            <p:ph type="body" idx="1"/>
          </p:nvPr>
        </p:nvSpPr>
        <p:spPr>
          <a:xfrm>
            <a:off x="831850" y="2875275"/>
            <a:ext cx="10515600" cy="3214500"/>
          </a:xfrm>
          <a:prstGeom prst="rect">
            <a:avLst/>
          </a:prstGeom>
          <a:noFill/>
          <a:ln>
            <a:noFill/>
          </a:ln>
        </p:spPr>
        <p:txBody>
          <a:bodyPr spcFirstLastPara="1" wrap="square" lIns="91425" tIns="45700" rIns="91425" bIns="45700" anchor="t" anchorCtr="0">
            <a:normAutofit/>
          </a:bodyPr>
          <a:lstStyle/>
          <a:p>
            <a:pPr marL="0" lvl="0" indent="0" algn="r" rtl="0">
              <a:lnSpc>
                <a:spcPct val="100000"/>
              </a:lnSpc>
              <a:spcBef>
                <a:spcPts val="0"/>
              </a:spcBef>
              <a:spcAft>
                <a:spcPts val="0"/>
              </a:spcAft>
              <a:buClr>
                <a:srgbClr val="888888"/>
              </a:buClr>
              <a:buSzPts val="2400"/>
              <a:buNone/>
            </a:pPr>
            <a:endParaRPr/>
          </a:p>
          <a:p>
            <a:pPr marL="0" lvl="0" indent="0" algn="r" rtl="0">
              <a:lnSpc>
                <a:spcPct val="100000"/>
              </a:lnSpc>
              <a:spcBef>
                <a:spcPts val="0"/>
              </a:spcBef>
              <a:spcAft>
                <a:spcPts val="0"/>
              </a:spcAft>
              <a:buClr>
                <a:srgbClr val="888888"/>
              </a:buClr>
              <a:buSzPts val="2400"/>
              <a:buNone/>
            </a:pPr>
            <a:endParaRPr/>
          </a:p>
          <a:p>
            <a:pPr marL="0" lvl="0" indent="0" algn="r" rtl="0">
              <a:lnSpc>
                <a:spcPct val="100000"/>
              </a:lnSpc>
              <a:spcBef>
                <a:spcPts val="0"/>
              </a:spcBef>
              <a:spcAft>
                <a:spcPts val="0"/>
              </a:spcAft>
              <a:buClr>
                <a:srgbClr val="888888"/>
              </a:buClr>
              <a:buSzPts val="2400"/>
              <a:buNone/>
            </a:pPr>
            <a:endParaRPr/>
          </a:p>
          <a:p>
            <a:pPr marL="0" lvl="0" indent="0" algn="r" rtl="0">
              <a:lnSpc>
                <a:spcPct val="100000"/>
              </a:lnSpc>
              <a:spcBef>
                <a:spcPts val="0"/>
              </a:spcBef>
              <a:spcAft>
                <a:spcPts val="0"/>
              </a:spcAft>
              <a:buClr>
                <a:srgbClr val="888888"/>
              </a:buClr>
              <a:buSzPts val="2400"/>
              <a:buNone/>
            </a:pPr>
            <a:r>
              <a:rPr lang="es-ES"/>
              <a:t>Xarxa de Centres Cívics de Barcelona</a:t>
            </a:r>
            <a:endParaRPr/>
          </a:p>
          <a:p>
            <a:pPr marL="0" lvl="0" indent="0" algn="r" rtl="0">
              <a:lnSpc>
                <a:spcPct val="100000"/>
              </a:lnSpc>
              <a:spcBef>
                <a:spcPts val="0"/>
              </a:spcBef>
              <a:spcAft>
                <a:spcPts val="0"/>
              </a:spcAft>
              <a:buClr>
                <a:srgbClr val="888888"/>
              </a:buClr>
              <a:buSzPts val="2400"/>
              <a:buNone/>
            </a:pPr>
            <a:r>
              <a:rPr lang="es-ES"/>
              <a:t>Biblioteques de Barcelona</a:t>
            </a:r>
            <a:endParaRPr/>
          </a:p>
          <a:p>
            <a:pPr marL="0" lvl="0" indent="0" algn="r" rtl="0">
              <a:lnSpc>
                <a:spcPct val="100000"/>
              </a:lnSpc>
              <a:spcBef>
                <a:spcPts val="0"/>
              </a:spcBef>
              <a:spcAft>
                <a:spcPts val="0"/>
              </a:spcAft>
              <a:buClr>
                <a:srgbClr val="888888"/>
              </a:buClr>
              <a:buSzPts val="2400"/>
              <a:buNone/>
            </a:pPr>
            <a:r>
              <a:rPr lang="es-ES"/>
              <a:t>Xarxa d’Equipaments Ambientals de Barcelona (XEAB)</a:t>
            </a:r>
            <a:endParaRPr/>
          </a:p>
          <a:p>
            <a:pPr marL="0" lvl="0" indent="0" algn="l" rtl="0">
              <a:lnSpc>
                <a:spcPct val="90000"/>
              </a:lnSpc>
              <a:spcBef>
                <a:spcPts val="1000"/>
              </a:spcBef>
              <a:spcAft>
                <a:spcPts val="0"/>
              </a:spcAft>
              <a:buClr>
                <a:srgbClr val="888888"/>
              </a:buClr>
              <a:buSzPts val="2400"/>
              <a:buNone/>
            </a:pP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2"/>
          <p:cNvSpPr txBox="1">
            <a:spLocks noGrp="1"/>
          </p:cNvSpPr>
          <p:nvPr>
            <p:ph type="title"/>
          </p:nvPr>
        </p:nvSpPr>
        <p:spPr>
          <a:xfrm>
            <a:off x="838200" y="365125"/>
            <a:ext cx="10515600" cy="1325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s-ES"/>
              <a:t>Introducció</a:t>
            </a:r>
            <a:br>
              <a:rPr lang="es-ES"/>
            </a:br>
            <a:r>
              <a:rPr lang="es-ES" sz="2800"/>
              <a:t>Acció de recuperació de paraules en desús i perill d’extinció</a:t>
            </a:r>
            <a:endParaRPr sz="2800"/>
          </a:p>
        </p:txBody>
      </p:sp>
      <p:sp>
        <p:nvSpPr>
          <p:cNvPr id="91" name="Google Shape;91;p2"/>
          <p:cNvSpPr txBox="1">
            <a:spLocks noGrp="1"/>
          </p:cNvSpPr>
          <p:nvPr>
            <p:ph type="body" idx="1"/>
          </p:nvPr>
        </p:nvSpPr>
        <p:spPr>
          <a:xfrm>
            <a:off x="838200" y="2152357"/>
            <a:ext cx="10515600" cy="4024606"/>
          </a:xfrm>
          <a:prstGeom prst="rect">
            <a:avLst/>
          </a:prstGeom>
          <a:noFill/>
          <a:ln>
            <a:noFill/>
          </a:ln>
        </p:spPr>
        <p:txBody>
          <a:bodyPr spcFirstLastPara="1" wrap="square" lIns="91425" tIns="45700" rIns="91425" bIns="45700" anchor="t" anchorCtr="0">
            <a:normAutofit fontScale="85000"/>
          </a:bodyPr>
          <a:lstStyle/>
          <a:p>
            <a:pPr marL="0" lvl="0" indent="0" algn="just" rtl="0">
              <a:lnSpc>
                <a:spcPct val="150000"/>
              </a:lnSpc>
              <a:spcBef>
                <a:spcPts val="0"/>
              </a:spcBef>
              <a:spcAft>
                <a:spcPts val="0"/>
              </a:spcAft>
              <a:buClr>
                <a:schemeClr val="dk1"/>
              </a:buClr>
              <a:buSzPct val="100000"/>
              <a:buNone/>
            </a:pPr>
            <a:r>
              <a:rPr lang="es-ES" sz="2400" dirty="0" err="1">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0"/>
                  </a:ext>
                </a:extLst>
              </a:rPr>
              <a:t>L’</a:t>
            </a:r>
            <a:r>
              <a:rPr lang="es-ES" sz="2400" dirty="0" err="1"/>
              <a:t>Ajuntament</a:t>
            </a:r>
            <a:r>
              <a:rPr lang="es-ES" sz="2400" dirty="0"/>
              <a:t> de Barcelona </a:t>
            </a:r>
            <a:r>
              <a:rPr lang="es-ES" sz="2400" dirty="0" err="1"/>
              <a:t>organitza</a:t>
            </a:r>
            <a:r>
              <a:rPr lang="es-ES" sz="2400" dirty="0"/>
              <a:t>, en el </a:t>
            </a:r>
            <a:r>
              <a:rPr lang="es-ES" sz="2400" dirty="0" err="1"/>
              <a:t>marc</a:t>
            </a:r>
            <a:r>
              <a:rPr lang="es-ES" sz="2400" dirty="0"/>
              <a:t> de la </a:t>
            </a:r>
            <a:r>
              <a:rPr lang="es-ES" sz="2400" dirty="0" err="1">
                <a:latin typeface="Calibri"/>
                <a:ea typeface="Calibri"/>
                <a:cs typeface="Calibri"/>
                <a:sym typeface="Calibri"/>
              </a:rPr>
              <a:t>Setmana</a:t>
            </a:r>
            <a:r>
              <a:rPr lang="es-ES" sz="2400" dirty="0">
                <a:latin typeface="Calibri"/>
                <a:ea typeface="Calibri"/>
                <a:cs typeface="Calibri"/>
                <a:sym typeface="Calibri"/>
              </a:rPr>
              <a:t> de la </a:t>
            </a:r>
            <a:r>
              <a:rPr lang="es-ES" sz="2400" dirty="0" err="1">
                <a:latin typeface="Calibri"/>
                <a:ea typeface="Calibri"/>
                <a:cs typeface="Calibri"/>
                <a:sym typeface="Calibri"/>
              </a:rPr>
              <a:t>Ciència</a:t>
            </a:r>
            <a:r>
              <a:rPr lang="es-ES" sz="2400" dirty="0">
                <a:latin typeface="Calibri"/>
                <a:ea typeface="Calibri"/>
                <a:cs typeface="Calibri"/>
                <a:sym typeface="Calibri"/>
              </a:rPr>
              <a:t>, una nova </a:t>
            </a:r>
            <a:r>
              <a:rPr lang="es-ES" sz="2400" dirty="0" err="1">
                <a:latin typeface="Calibri"/>
                <a:ea typeface="Calibri"/>
                <a:cs typeface="Calibri"/>
                <a:sym typeface="Calibri"/>
              </a:rPr>
              <a:t>acció</a:t>
            </a:r>
            <a:r>
              <a:rPr lang="es-ES" sz="2400" dirty="0">
                <a:latin typeface="Calibri"/>
                <a:ea typeface="Calibri"/>
                <a:cs typeface="Calibri"/>
                <a:sym typeface="Calibri"/>
              </a:rPr>
              <a:t> </a:t>
            </a:r>
            <a:r>
              <a:rPr lang="es-ES" sz="2400" dirty="0" err="1">
                <a:latin typeface="Calibri"/>
                <a:ea typeface="Calibri"/>
                <a:cs typeface="Calibri"/>
                <a:sym typeface="Calibri"/>
              </a:rPr>
              <a:t>col·laborativa</a:t>
            </a:r>
            <a:r>
              <a:rPr lang="es-ES" sz="2400" dirty="0">
                <a:latin typeface="Calibri"/>
                <a:ea typeface="Calibri"/>
                <a:cs typeface="Calibri"/>
                <a:sym typeface="Calibri"/>
              </a:rPr>
              <a:t> entre diversos </a:t>
            </a:r>
            <a:r>
              <a:rPr lang="es-ES" sz="2400" dirty="0" err="1">
                <a:latin typeface="Calibri"/>
                <a:ea typeface="Calibri"/>
                <a:cs typeface="Calibri"/>
                <a:sym typeface="Calibri"/>
              </a:rPr>
              <a:t>equipaments</a:t>
            </a:r>
            <a:r>
              <a:rPr lang="es-ES" sz="2400" dirty="0">
                <a:latin typeface="Calibri"/>
                <a:ea typeface="Calibri"/>
                <a:cs typeface="Calibri"/>
                <a:sym typeface="Calibri"/>
              </a:rPr>
              <a:t> </a:t>
            </a:r>
            <a:r>
              <a:rPr lang="es-ES" sz="2400" dirty="0" err="1">
                <a:latin typeface="Calibri"/>
                <a:ea typeface="Calibri"/>
                <a:cs typeface="Calibri"/>
                <a:sym typeface="Calibri"/>
              </a:rPr>
              <a:t>municipals</a:t>
            </a:r>
            <a:r>
              <a:rPr lang="es-ES" sz="2400" dirty="0">
                <a:latin typeface="Calibri"/>
                <a:ea typeface="Calibri"/>
                <a:cs typeface="Calibri"/>
                <a:sym typeface="Calibri"/>
              </a:rPr>
              <a:t>. </a:t>
            </a:r>
            <a:r>
              <a:rPr lang="es-ES" sz="2400" dirty="0">
                <a:latin typeface="Calibri"/>
                <a:ea typeface="Calibri"/>
                <a:cs typeface="Calibri"/>
                <a:sym typeface="Calibri"/>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1"/>
                  </a:ext>
                </a:extLst>
              </a:rPr>
              <a:t>Centres </a:t>
            </a:r>
            <a:r>
              <a:rPr lang="es-ES" sz="2400" dirty="0" err="1">
                <a:latin typeface="Calibri"/>
                <a:ea typeface="Calibri"/>
                <a:cs typeface="Calibri"/>
                <a:sym typeface="Calibri"/>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1"/>
                  </a:ext>
                </a:extLst>
              </a:rPr>
              <a:t>cívics</a:t>
            </a:r>
            <a:r>
              <a:rPr lang="es-ES" sz="2400" dirty="0">
                <a:latin typeface="Calibri"/>
                <a:ea typeface="Calibri"/>
                <a:cs typeface="Calibri"/>
                <a:sym typeface="Calibri"/>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1"/>
                  </a:ext>
                </a:extLst>
              </a:rPr>
              <a:t>, </a:t>
            </a:r>
            <a:r>
              <a:rPr lang="es-ES" sz="2400" dirty="0" err="1">
                <a:latin typeface="Calibri"/>
                <a:ea typeface="Calibri"/>
                <a:cs typeface="Calibri"/>
                <a:sym typeface="Calibri"/>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1"/>
                  </a:ext>
                </a:extLst>
              </a:rPr>
              <a:t>biblioteques</a:t>
            </a:r>
            <a:r>
              <a:rPr lang="es-ES" sz="2400" dirty="0">
                <a:latin typeface="Calibri"/>
                <a:ea typeface="Calibri"/>
                <a:cs typeface="Calibri"/>
                <a:sym typeface="Calibri"/>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1"/>
                  </a:ext>
                </a:extLst>
              </a:rPr>
              <a:t> i </a:t>
            </a:r>
            <a:r>
              <a:rPr lang="es-ES" sz="2400" dirty="0" err="1">
                <a:latin typeface="Calibri"/>
                <a:ea typeface="Calibri"/>
                <a:cs typeface="Calibri"/>
                <a:sym typeface="Calibri"/>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1"/>
                  </a:ext>
                </a:extLst>
              </a:rPr>
              <a:t>equipaments</a:t>
            </a:r>
            <a:r>
              <a:rPr lang="es-ES" sz="2400" dirty="0">
                <a:latin typeface="Calibri"/>
                <a:ea typeface="Calibri"/>
                <a:cs typeface="Calibri"/>
                <a:sym typeface="Calibri"/>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1"/>
                  </a:ext>
                </a:extLst>
              </a:rPr>
              <a:t> </a:t>
            </a:r>
            <a:r>
              <a:rPr lang="es-ES" sz="2400" dirty="0" err="1">
                <a:latin typeface="Calibri"/>
                <a:ea typeface="Calibri"/>
                <a:cs typeface="Calibri"/>
                <a:sym typeface="Calibri"/>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1"/>
                  </a:ext>
                </a:extLst>
              </a:rPr>
              <a:t>ambientals</a:t>
            </a:r>
            <a:r>
              <a:rPr lang="es-ES" sz="2400" dirty="0">
                <a:latin typeface="Calibri"/>
                <a:ea typeface="Calibri"/>
                <a:cs typeface="Calibri"/>
                <a:sym typeface="Calibri"/>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1"/>
                  </a:ext>
                </a:extLst>
              </a:rPr>
              <a:t> de Barcelona</a:t>
            </a:r>
            <a:r>
              <a:rPr lang="es-ES" sz="2400" dirty="0">
                <a:latin typeface="Calibri"/>
                <a:ea typeface="Calibri"/>
                <a:cs typeface="Calibri"/>
                <a:sym typeface="Calibri"/>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2"/>
                  </a:ext>
                </a:extLst>
              </a:rPr>
              <a:t> </a:t>
            </a:r>
            <a:r>
              <a:rPr lang="es-ES" sz="2400" dirty="0">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3"/>
                  </a:ext>
                </a:extLst>
              </a:rPr>
              <a:t>convidaran la </a:t>
            </a:r>
            <a:r>
              <a:rPr lang="es-ES" sz="2400" dirty="0" err="1">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3"/>
                  </a:ext>
                </a:extLst>
              </a:rPr>
              <a:t>ciutadania</a:t>
            </a:r>
            <a:r>
              <a:rPr lang="es-ES" sz="2400" dirty="0">
                <a:latin typeface="Calibri"/>
                <a:ea typeface="Calibri"/>
                <a:cs typeface="Calibri"/>
                <a:sym typeface="Calibri"/>
              </a:rPr>
              <a:t> a participar </a:t>
            </a:r>
            <a:r>
              <a:rPr lang="es-ES" sz="2400" dirty="0" err="1">
                <a:latin typeface="Calibri"/>
                <a:ea typeface="Calibri"/>
                <a:cs typeface="Calibri"/>
                <a:sym typeface="Calibri"/>
              </a:rPr>
              <a:t>d’una</a:t>
            </a:r>
            <a:r>
              <a:rPr lang="es-ES" sz="2400" dirty="0">
                <a:latin typeface="Calibri"/>
                <a:ea typeface="Calibri"/>
                <a:cs typeface="Calibri"/>
                <a:sym typeface="Calibri"/>
              </a:rPr>
              <a:t> </a:t>
            </a:r>
            <a:r>
              <a:rPr lang="es-ES" sz="2400" dirty="0" err="1">
                <a:latin typeface="Calibri"/>
                <a:ea typeface="Calibri"/>
                <a:cs typeface="Calibri"/>
                <a:sym typeface="Calibri"/>
              </a:rPr>
              <a:t>acció</a:t>
            </a:r>
            <a:r>
              <a:rPr lang="es-ES" sz="2400" dirty="0">
                <a:latin typeface="Calibri"/>
                <a:ea typeface="Calibri"/>
                <a:cs typeface="Calibri"/>
                <a:sym typeface="Calibri"/>
              </a:rPr>
              <a:t> que </a:t>
            </a:r>
            <a:r>
              <a:rPr lang="es-ES" sz="2400" b="1" dirty="0">
                <a:latin typeface="Calibri"/>
                <a:ea typeface="Calibri"/>
                <a:cs typeface="Calibri"/>
                <a:sym typeface="Calibri"/>
              </a:rPr>
              <a:t>recupera </a:t>
            </a:r>
            <a:r>
              <a:rPr lang="es-ES" sz="2400" b="1" dirty="0" err="1">
                <a:latin typeface="Calibri"/>
                <a:ea typeface="Calibri"/>
                <a:cs typeface="Calibri"/>
                <a:sym typeface="Calibri"/>
              </a:rPr>
              <a:t>paraules</a:t>
            </a:r>
            <a:r>
              <a:rPr lang="es-ES" sz="2400" b="1" dirty="0">
                <a:latin typeface="Calibri"/>
                <a:ea typeface="Calibri"/>
                <a:cs typeface="Calibri"/>
                <a:sym typeface="Calibri"/>
              </a:rPr>
              <a:t> </a:t>
            </a:r>
            <a:r>
              <a:rPr lang="es-ES" sz="2400" b="1" dirty="0" err="1">
                <a:latin typeface="Calibri"/>
                <a:ea typeface="Calibri"/>
                <a:cs typeface="Calibri"/>
                <a:sym typeface="Calibri"/>
              </a:rPr>
              <a:t>relacionades</a:t>
            </a:r>
            <a:r>
              <a:rPr lang="es-ES" sz="2400" b="1" dirty="0">
                <a:latin typeface="Calibri"/>
                <a:ea typeface="Calibri"/>
                <a:cs typeface="Calibri"/>
                <a:sym typeface="Calibri"/>
              </a:rPr>
              <a:t> </a:t>
            </a:r>
            <a:r>
              <a:rPr lang="es-ES" sz="2400" b="1" dirty="0" err="1">
                <a:latin typeface="Calibri"/>
                <a:ea typeface="Calibri"/>
                <a:cs typeface="Calibri"/>
                <a:sym typeface="Calibri"/>
              </a:rPr>
              <a:t>amb</a:t>
            </a:r>
            <a:r>
              <a:rPr lang="es-ES" sz="2400" b="1" dirty="0">
                <a:latin typeface="Calibri"/>
                <a:ea typeface="Calibri"/>
                <a:cs typeface="Calibri"/>
                <a:sym typeface="Calibri"/>
              </a:rPr>
              <a:t> </a:t>
            </a:r>
            <a:r>
              <a:rPr lang="es-ES" sz="2400" b="1" dirty="0" err="1">
                <a:latin typeface="Calibri"/>
                <a:ea typeface="Calibri"/>
                <a:cs typeface="Calibri"/>
                <a:sym typeface="Calibri"/>
              </a:rPr>
              <a:t>l’alimentació</a:t>
            </a:r>
            <a:r>
              <a:rPr lang="es-ES" sz="2400" b="1" dirty="0">
                <a:latin typeface="Calibri"/>
                <a:ea typeface="Calibri"/>
                <a:cs typeface="Calibri"/>
                <a:sym typeface="Calibri"/>
              </a:rPr>
              <a:t> i </a:t>
            </a:r>
            <a:r>
              <a:rPr lang="es-ES" sz="2400" b="1" dirty="0" err="1">
                <a:latin typeface="Calibri"/>
                <a:ea typeface="Calibri"/>
                <a:cs typeface="Calibri"/>
                <a:sym typeface="Calibri"/>
              </a:rPr>
              <a:t>els</a:t>
            </a:r>
            <a:r>
              <a:rPr lang="es-ES" sz="2400" b="1" dirty="0">
                <a:latin typeface="Calibri"/>
                <a:ea typeface="Calibri"/>
                <a:cs typeface="Calibri"/>
                <a:sym typeface="Calibri"/>
              </a:rPr>
              <a:t> </a:t>
            </a:r>
            <a:r>
              <a:rPr lang="es-ES" sz="2400" b="1" dirty="0" err="1">
                <a:latin typeface="Calibri"/>
                <a:ea typeface="Calibri"/>
                <a:cs typeface="Calibri"/>
                <a:sym typeface="Calibri"/>
              </a:rPr>
              <a:t>hàbits</a:t>
            </a:r>
            <a:r>
              <a:rPr lang="es-ES" sz="2400" b="1" dirty="0">
                <a:latin typeface="Calibri"/>
                <a:ea typeface="Calibri"/>
                <a:cs typeface="Calibri"/>
                <a:sym typeface="Calibri"/>
              </a:rPr>
              <a:t> de </a:t>
            </a:r>
            <a:r>
              <a:rPr lang="es-ES" sz="2400" b="1" dirty="0" err="1">
                <a:latin typeface="Calibri"/>
                <a:ea typeface="Calibri"/>
                <a:cs typeface="Calibri"/>
                <a:sym typeface="Calibri"/>
              </a:rPr>
              <a:t>producció</a:t>
            </a:r>
            <a:r>
              <a:rPr lang="es-ES" sz="2400" b="1" dirty="0">
                <a:latin typeface="Calibri"/>
                <a:ea typeface="Calibri"/>
                <a:cs typeface="Calibri"/>
                <a:sym typeface="Calibri"/>
              </a:rPr>
              <a:t> i </a:t>
            </a:r>
            <a:r>
              <a:rPr lang="es-ES" sz="2400" b="1" dirty="0" err="1">
                <a:latin typeface="Calibri"/>
                <a:ea typeface="Calibri"/>
                <a:cs typeface="Calibri"/>
                <a:sym typeface="Calibri"/>
              </a:rPr>
              <a:t>consum</a:t>
            </a:r>
            <a:r>
              <a:rPr lang="es-ES" sz="2400" b="1" dirty="0">
                <a:latin typeface="Calibri"/>
                <a:ea typeface="Calibri"/>
                <a:cs typeface="Calibri"/>
                <a:sym typeface="Calibri"/>
              </a:rPr>
              <a:t> sostenible. </a:t>
            </a:r>
            <a:endParaRPr dirty="0"/>
          </a:p>
          <a:p>
            <a:pPr marL="0" lvl="0" indent="0" algn="just" rtl="0">
              <a:lnSpc>
                <a:spcPct val="150000"/>
              </a:lnSpc>
              <a:spcBef>
                <a:spcPts val="1000"/>
              </a:spcBef>
              <a:spcAft>
                <a:spcPts val="0"/>
              </a:spcAft>
              <a:buClr>
                <a:schemeClr val="dk1"/>
              </a:buClr>
              <a:buSzPct val="100000"/>
              <a:buNone/>
            </a:pPr>
            <a:r>
              <a:rPr lang="es-ES" sz="2400" dirty="0" err="1">
                <a:latin typeface="Calibri"/>
                <a:ea typeface="Calibri"/>
                <a:cs typeface="Calibri"/>
                <a:sym typeface="Calibri"/>
              </a:rPr>
              <a:t>L’acció</a:t>
            </a:r>
            <a:r>
              <a:rPr lang="es-ES" sz="2400" dirty="0">
                <a:latin typeface="Calibri"/>
                <a:ea typeface="Calibri"/>
                <a:cs typeface="Calibri"/>
                <a:sym typeface="Calibri"/>
              </a:rPr>
              <a:t> evidencia la </a:t>
            </a:r>
            <a:r>
              <a:rPr lang="es-ES" sz="2400" dirty="0" err="1">
                <a:latin typeface="Calibri"/>
                <a:ea typeface="Calibri"/>
                <a:cs typeface="Calibri"/>
                <a:sym typeface="Calibri"/>
              </a:rPr>
              <a:t>pèrdua</a:t>
            </a:r>
            <a:r>
              <a:rPr lang="es-ES" sz="2400" dirty="0">
                <a:latin typeface="Calibri"/>
                <a:ea typeface="Calibri"/>
                <a:cs typeface="Calibri"/>
                <a:sym typeface="Calibri"/>
              </a:rPr>
              <a:t> </a:t>
            </a:r>
            <a:r>
              <a:rPr lang="es-ES" sz="2400" dirty="0" err="1">
                <a:latin typeface="Calibri"/>
                <a:ea typeface="Calibri"/>
                <a:cs typeface="Calibri"/>
                <a:sym typeface="Calibri"/>
              </a:rPr>
              <a:t>col·lectiva</a:t>
            </a:r>
            <a:r>
              <a:rPr lang="es-ES" sz="2400" dirty="0">
                <a:latin typeface="Calibri"/>
                <a:ea typeface="Calibri"/>
                <a:cs typeface="Calibri"/>
                <a:sym typeface="Calibri"/>
              </a:rPr>
              <a:t> de </a:t>
            </a:r>
            <a:r>
              <a:rPr lang="es-ES" sz="2400" b="1" dirty="0" err="1">
                <a:latin typeface="Calibri"/>
                <a:ea typeface="Calibri"/>
                <a:cs typeface="Calibri"/>
                <a:sym typeface="Calibri"/>
              </a:rPr>
              <a:t>patrimoni</a:t>
            </a:r>
            <a:r>
              <a:rPr lang="es-ES" sz="2400" dirty="0">
                <a:latin typeface="Calibri"/>
                <a:ea typeface="Calibri"/>
                <a:cs typeface="Calibri"/>
                <a:sym typeface="Calibri"/>
              </a:rPr>
              <a:t> </a:t>
            </a:r>
            <a:r>
              <a:rPr lang="es-ES" sz="2400" dirty="0" err="1">
                <a:latin typeface="Calibri"/>
                <a:ea typeface="Calibri"/>
                <a:cs typeface="Calibri"/>
                <a:sym typeface="Calibri"/>
              </a:rPr>
              <a:t>lingüístic</a:t>
            </a:r>
            <a:r>
              <a:rPr lang="es-ES" sz="2400" dirty="0">
                <a:latin typeface="Calibri"/>
                <a:ea typeface="Calibri"/>
                <a:cs typeface="Calibri"/>
                <a:sym typeface="Calibri"/>
              </a:rPr>
              <a:t> i </a:t>
            </a:r>
            <a:r>
              <a:rPr lang="es-ES" sz="2400" dirty="0" err="1">
                <a:latin typeface="Calibri"/>
                <a:ea typeface="Calibri"/>
                <a:cs typeface="Calibri"/>
                <a:sym typeface="Calibri"/>
              </a:rPr>
              <a:t>sociològic</a:t>
            </a:r>
            <a:r>
              <a:rPr lang="es-ES" sz="2400" dirty="0">
                <a:latin typeface="Calibri"/>
                <a:ea typeface="Calibri"/>
                <a:cs typeface="Calibri"/>
                <a:sym typeface="Calibri"/>
              </a:rPr>
              <a:t>. En el </a:t>
            </a:r>
            <a:r>
              <a:rPr lang="es-ES" sz="2400" dirty="0" err="1">
                <a:latin typeface="Calibri"/>
                <a:ea typeface="Calibri"/>
                <a:cs typeface="Calibri"/>
                <a:sym typeface="Calibri"/>
              </a:rPr>
              <a:t>context</a:t>
            </a:r>
            <a:r>
              <a:rPr lang="es-ES" sz="2400" dirty="0">
                <a:latin typeface="Calibri"/>
                <a:ea typeface="Calibri"/>
                <a:cs typeface="Calibri"/>
                <a:sym typeface="Calibri"/>
              </a:rPr>
              <a:t> actual, recuperar </a:t>
            </a:r>
            <a:r>
              <a:rPr lang="es-ES" sz="2400" dirty="0" err="1">
                <a:latin typeface="Calibri"/>
                <a:ea typeface="Calibri"/>
                <a:cs typeface="Calibri"/>
                <a:sym typeface="Calibri"/>
              </a:rPr>
              <a:t>aquestes</a:t>
            </a:r>
            <a:r>
              <a:rPr lang="es-ES" sz="2400" dirty="0">
                <a:latin typeface="Calibri"/>
                <a:ea typeface="Calibri"/>
                <a:cs typeface="Calibri"/>
                <a:sym typeface="Calibri"/>
              </a:rPr>
              <a:t> </a:t>
            </a:r>
            <a:r>
              <a:rPr lang="es-ES" sz="2400" dirty="0" err="1">
                <a:latin typeface="Calibri"/>
                <a:ea typeface="Calibri"/>
                <a:cs typeface="Calibri"/>
                <a:sym typeface="Calibri"/>
              </a:rPr>
              <a:t>paraules</a:t>
            </a:r>
            <a:r>
              <a:rPr lang="es-ES" sz="2400" dirty="0">
                <a:latin typeface="Calibri"/>
                <a:ea typeface="Calibri"/>
                <a:cs typeface="Calibri"/>
                <a:sym typeface="Calibri"/>
              </a:rPr>
              <a:t> </a:t>
            </a:r>
            <a:r>
              <a:rPr lang="es-ES" sz="2400" dirty="0" err="1">
                <a:latin typeface="Calibri"/>
                <a:ea typeface="Calibri"/>
                <a:cs typeface="Calibri"/>
                <a:sym typeface="Calibri"/>
              </a:rPr>
              <a:t>suposa</a:t>
            </a:r>
            <a:r>
              <a:rPr lang="es-ES" sz="2400" dirty="0">
                <a:latin typeface="Calibri"/>
                <a:ea typeface="Calibri"/>
                <a:cs typeface="Calibri"/>
                <a:sym typeface="Calibri"/>
              </a:rPr>
              <a:t> un </a:t>
            </a:r>
            <a:r>
              <a:rPr lang="es-ES" sz="2400" dirty="0" err="1">
                <a:latin typeface="Calibri"/>
                <a:ea typeface="Calibri"/>
                <a:cs typeface="Calibri"/>
                <a:sym typeface="Calibri"/>
              </a:rPr>
              <a:t>exercici</a:t>
            </a:r>
            <a:r>
              <a:rPr lang="es-ES" sz="2400" dirty="0">
                <a:latin typeface="Calibri"/>
                <a:ea typeface="Calibri"/>
                <a:cs typeface="Calibri"/>
                <a:sym typeface="Calibri"/>
              </a:rPr>
              <a:t> de </a:t>
            </a:r>
            <a:r>
              <a:rPr lang="es-ES" sz="2400" b="1" dirty="0" err="1">
                <a:latin typeface="Calibri"/>
                <a:ea typeface="Calibri"/>
                <a:cs typeface="Calibri"/>
                <a:sym typeface="Calibri"/>
              </a:rPr>
              <a:t>memòria</a:t>
            </a:r>
            <a:r>
              <a:rPr lang="es-ES" sz="2400" b="1" dirty="0">
                <a:latin typeface="Calibri"/>
                <a:ea typeface="Calibri"/>
                <a:cs typeface="Calibri"/>
                <a:sym typeface="Calibri"/>
              </a:rPr>
              <a:t> </a:t>
            </a:r>
            <a:r>
              <a:rPr lang="es-ES" sz="2400" b="1" dirty="0" err="1">
                <a:latin typeface="Calibri"/>
                <a:ea typeface="Calibri"/>
                <a:cs typeface="Calibri"/>
                <a:sym typeface="Calibri"/>
              </a:rPr>
              <a:t>històrica</a:t>
            </a:r>
            <a:r>
              <a:rPr lang="es-ES" sz="2400" b="1" dirty="0">
                <a:latin typeface="Calibri"/>
                <a:ea typeface="Calibri"/>
                <a:cs typeface="Calibri"/>
                <a:sym typeface="Calibri"/>
              </a:rPr>
              <a:t> </a:t>
            </a:r>
            <a:r>
              <a:rPr lang="es-ES" sz="2400" dirty="0">
                <a:latin typeface="Calibri"/>
                <a:ea typeface="Calibri"/>
                <a:cs typeface="Calibri"/>
                <a:sym typeface="Calibri"/>
              </a:rPr>
              <a:t>i de </a:t>
            </a:r>
            <a:r>
              <a:rPr lang="es-ES" sz="2400" b="1" dirty="0" err="1">
                <a:latin typeface="Calibri"/>
                <a:ea typeface="Calibri"/>
                <a:cs typeface="Calibri"/>
                <a:sym typeface="Calibri"/>
              </a:rPr>
              <a:t>recuperació</a:t>
            </a:r>
            <a:r>
              <a:rPr lang="es-ES" sz="2400" b="1" dirty="0">
                <a:latin typeface="Calibri"/>
                <a:ea typeface="Calibri"/>
                <a:cs typeface="Calibri"/>
                <a:sym typeface="Calibri"/>
              </a:rPr>
              <a:t> </a:t>
            </a:r>
            <a:r>
              <a:rPr lang="es-ES" sz="2400" b="1" dirty="0" err="1">
                <a:latin typeface="Calibri"/>
                <a:ea typeface="Calibri"/>
                <a:cs typeface="Calibri"/>
                <a:sym typeface="Calibri"/>
              </a:rPr>
              <a:t>d’usos</a:t>
            </a:r>
            <a:r>
              <a:rPr lang="es-ES" sz="2400" b="1" dirty="0">
                <a:latin typeface="Calibri"/>
                <a:ea typeface="Calibri"/>
                <a:cs typeface="Calibri"/>
                <a:sym typeface="Calibri"/>
              </a:rPr>
              <a:t> i </a:t>
            </a:r>
            <a:r>
              <a:rPr lang="es-ES" sz="2400" b="1" dirty="0" err="1">
                <a:latin typeface="Calibri"/>
                <a:ea typeface="Calibri"/>
                <a:cs typeface="Calibri"/>
                <a:sym typeface="Calibri"/>
              </a:rPr>
              <a:t>costums</a:t>
            </a:r>
            <a:r>
              <a:rPr lang="es-ES" sz="2400" b="1" dirty="0">
                <a:latin typeface="Calibri"/>
                <a:ea typeface="Calibri"/>
                <a:cs typeface="Calibri"/>
                <a:sym typeface="Calibri"/>
              </a:rPr>
              <a:t> </a:t>
            </a:r>
            <a:r>
              <a:rPr lang="es-ES" sz="2400" dirty="0">
                <a:latin typeface="Calibri"/>
                <a:ea typeface="Calibri"/>
                <a:cs typeface="Calibri"/>
                <a:sym typeface="Calibri"/>
              </a:rPr>
              <a:t>que tornen a ser </a:t>
            </a:r>
            <a:r>
              <a:rPr lang="es-ES" sz="2400" dirty="0" err="1">
                <a:latin typeface="Calibri"/>
                <a:ea typeface="Calibri"/>
                <a:cs typeface="Calibri"/>
                <a:sym typeface="Calibri"/>
              </a:rPr>
              <a:t>necessaris</a:t>
            </a:r>
            <a:r>
              <a:rPr lang="es-ES" sz="2400" dirty="0">
                <a:latin typeface="Calibri"/>
                <a:ea typeface="Calibri"/>
                <a:cs typeface="Calibri"/>
                <a:sym typeface="Calibri"/>
              </a:rPr>
              <a:t> per </a:t>
            </a:r>
            <a:r>
              <a:rPr lang="es-ES" sz="2400" dirty="0" err="1">
                <a:latin typeface="Calibri"/>
                <a:ea typeface="Calibri"/>
                <a:cs typeface="Calibri"/>
                <a:sym typeface="Calibri"/>
              </a:rPr>
              <a:t>fer</a:t>
            </a:r>
            <a:r>
              <a:rPr lang="es-ES" sz="2400" dirty="0">
                <a:latin typeface="Calibri"/>
                <a:ea typeface="Calibri"/>
                <a:cs typeface="Calibri"/>
                <a:sym typeface="Calibri"/>
              </a:rPr>
              <a:t> </a:t>
            </a:r>
            <a:r>
              <a:rPr lang="es-ES" sz="2400" dirty="0" err="1">
                <a:latin typeface="Calibri"/>
                <a:ea typeface="Calibri"/>
                <a:cs typeface="Calibri"/>
                <a:sym typeface="Calibri"/>
              </a:rPr>
              <a:t>front</a:t>
            </a:r>
            <a:r>
              <a:rPr lang="es-ES" sz="2400" dirty="0">
                <a:latin typeface="Calibri"/>
                <a:ea typeface="Calibri"/>
                <a:cs typeface="Calibri"/>
                <a:sym typeface="Calibri"/>
              </a:rPr>
              <a:t> a les </a:t>
            </a:r>
            <a:r>
              <a:rPr lang="es-ES" sz="2400" dirty="0" err="1">
                <a:latin typeface="Calibri"/>
                <a:ea typeface="Calibri"/>
                <a:cs typeface="Calibri"/>
                <a:sym typeface="Calibri"/>
              </a:rPr>
              <a:t>emergències</a:t>
            </a:r>
            <a:r>
              <a:rPr lang="es-ES" sz="2400" dirty="0">
                <a:latin typeface="Calibri"/>
                <a:ea typeface="Calibri"/>
                <a:cs typeface="Calibri"/>
                <a:sym typeface="Calibri"/>
              </a:rPr>
              <a:t> </a:t>
            </a:r>
            <a:r>
              <a:rPr lang="es-ES" sz="2400" dirty="0" err="1">
                <a:latin typeface="Calibri"/>
                <a:ea typeface="Calibri"/>
                <a:cs typeface="Calibri"/>
                <a:sym typeface="Calibri"/>
              </a:rPr>
              <a:t>climàtica</a:t>
            </a:r>
            <a:r>
              <a:rPr lang="es-ES" sz="2400" dirty="0">
                <a:latin typeface="Calibri"/>
                <a:ea typeface="Calibri"/>
                <a:cs typeface="Calibri"/>
                <a:sym typeface="Calibri"/>
              </a:rPr>
              <a:t> i social.</a:t>
            </a:r>
            <a:endParaRP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ge2b2e9e19d_0_0"/>
          <p:cNvSpPr txBox="1">
            <a:spLocks noGrp="1"/>
          </p:cNvSpPr>
          <p:nvPr>
            <p:ph type="title"/>
          </p:nvPr>
        </p:nvSpPr>
        <p:spPr>
          <a:xfrm>
            <a:off x="838200" y="365125"/>
            <a:ext cx="10515600" cy="13257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s-ES"/>
              <a:t>Context i motius</a:t>
            </a:r>
            <a:endParaRPr/>
          </a:p>
        </p:txBody>
      </p:sp>
      <p:sp>
        <p:nvSpPr>
          <p:cNvPr id="97" name="Google Shape;97;ge2b2e9e19d_0_0"/>
          <p:cNvSpPr txBox="1">
            <a:spLocks noGrp="1"/>
          </p:cNvSpPr>
          <p:nvPr>
            <p:ph type="body" idx="1"/>
          </p:nvPr>
        </p:nvSpPr>
        <p:spPr>
          <a:xfrm>
            <a:off x="838200" y="1580250"/>
            <a:ext cx="10515600" cy="4351200"/>
          </a:xfrm>
          <a:prstGeom prst="rect">
            <a:avLst/>
          </a:prstGeom>
          <a:solidFill>
            <a:schemeClr val="lt1"/>
          </a:solidFill>
          <a:ln w="9525" cap="flat" cmpd="sng">
            <a:solidFill>
              <a:schemeClr val="lt1"/>
            </a:solidFill>
            <a:prstDash val="solid"/>
            <a:round/>
            <a:headEnd type="none" w="sm" len="sm"/>
            <a:tailEnd type="none" w="sm" len="sm"/>
          </a:ln>
        </p:spPr>
        <p:txBody>
          <a:bodyPr spcFirstLastPara="1" wrap="square" lIns="91425" tIns="45700" rIns="91425" bIns="45700" anchor="t" anchorCtr="0">
            <a:noAutofit/>
          </a:bodyPr>
          <a:lstStyle/>
          <a:p>
            <a:pPr marL="0" lvl="0" indent="0" algn="just" rtl="0">
              <a:lnSpc>
                <a:spcPct val="122857"/>
              </a:lnSpc>
              <a:spcBef>
                <a:spcPts val="0"/>
              </a:spcBef>
              <a:spcAft>
                <a:spcPts val="0"/>
              </a:spcAft>
              <a:buClr>
                <a:schemeClr val="dk1"/>
              </a:buClr>
              <a:buSzPts val="688"/>
              <a:buFont typeface="Arial"/>
              <a:buNone/>
            </a:pPr>
            <a:r>
              <a:rPr lang="es-ES" sz="1800"/>
              <a:t>La Setmana de la Ciència 2021, organitzada per la Fundació Catalana per a la Recerca i la Innovació, se centrarà en el tema de la Sostenibilitat. Per una altra banda, en aquest 2021 Barcelona és la Capital Mundial de l'Alimentació Sostenible.</a:t>
            </a:r>
            <a:endParaRPr sz="1800"/>
          </a:p>
          <a:p>
            <a:pPr marL="0" lvl="0" indent="0" algn="just" rtl="0">
              <a:lnSpc>
                <a:spcPct val="122857"/>
              </a:lnSpc>
              <a:spcBef>
                <a:spcPts val="0"/>
              </a:spcBef>
              <a:spcAft>
                <a:spcPts val="0"/>
              </a:spcAft>
              <a:buClr>
                <a:schemeClr val="dk1"/>
              </a:buClr>
              <a:buSzPts val="688"/>
              <a:buFont typeface="Arial"/>
              <a:buNone/>
            </a:pPr>
            <a:endParaRPr sz="1800"/>
          </a:p>
          <a:p>
            <a:pPr marL="0" lvl="0" indent="0" algn="just" rtl="0">
              <a:lnSpc>
                <a:spcPct val="122857"/>
              </a:lnSpc>
              <a:spcBef>
                <a:spcPts val="0"/>
              </a:spcBef>
              <a:spcAft>
                <a:spcPts val="0"/>
              </a:spcAft>
              <a:buClr>
                <a:schemeClr val="dk1"/>
              </a:buClr>
              <a:buSzPts val="688"/>
              <a:buFont typeface="Arial"/>
              <a:buNone/>
            </a:pPr>
            <a:r>
              <a:rPr lang="es-ES" sz="1800"/>
              <a:t>Per tot això esmentat, l'Ajuntament de Barcelona, a través del Departament de Ciència i Universitats de l'Àrea de Cultura, Educació, Ciència i Comunitat, es vol sumar un cop més a la Setmana de la Ciència proposant una  nova acció col·laborativa al voltant de l'Alimentació Sostenible, tan important per fer front a l'emergència climàtica en la qual es troba immersa el planeta Terra. Hem pensat en aquesta ocasió, i en el marc de la Setmana de la Ciència als Districtes,  treballar amb diversos equipaments de proximitat en una proposta singular que recuperi paraules en desús i, per tant, en perill d'extinció, relacionades amb l'alimentació sostenible. És una acció relacionada amb la diversitat de les paraules, igual d'important que la biodiversitat dels éssers vius en els ecosistemes terrestres o aquàtics; és també una acció que ens permet recuperar la memòria històrica i, per tant, treballarem les ciències en la seva vessant més àmplia: biologia, ecologia, però també lingüística, antropologia, història i, perquè no, gastronomia.</a:t>
            </a:r>
            <a:endParaRPr sz="1800"/>
          </a:p>
          <a:p>
            <a:pPr marL="0" lvl="0" indent="0" algn="just" rtl="0">
              <a:lnSpc>
                <a:spcPct val="95000"/>
              </a:lnSpc>
              <a:spcBef>
                <a:spcPts val="0"/>
              </a:spcBef>
              <a:spcAft>
                <a:spcPts val="0"/>
              </a:spcAft>
              <a:buClr>
                <a:schemeClr val="dk1"/>
              </a:buClr>
              <a:buSzPts val="688"/>
              <a:buFont typeface="Arial"/>
              <a:buNone/>
            </a:pPr>
            <a:endParaRPr sz="1800">
              <a:latin typeface="Arial"/>
              <a:ea typeface="Arial"/>
              <a:cs typeface="Arial"/>
              <a:sym typeface="Arial"/>
            </a:endParaRPr>
          </a:p>
          <a:p>
            <a:pPr marL="0" lvl="0" indent="0" algn="just" rtl="0">
              <a:lnSpc>
                <a:spcPct val="70000"/>
              </a:lnSpc>
              <a:spcBef>
                <a:spcPts val="1000"/>
              </a:spcBef>
              <a:spcAft>
                <a:spcPts val="0"/>
              </a:spcAft>
              <a:buSzPts val="688"/>
              <a:buNone/>
            </a:pPr>
            <a:endParaRPr sz="1800">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3"/>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1"/>
              </a:buClr>
              <a:buSzPts val="4000"/>
              <a:buFont typeface="Calibri"/>
              <a:buNone/>
            </a:pPr>
            <a:r>
              <a:rPr lang="es-ES" sz="4000"/>
              <a:t>Acció col·laborativa en </a:t>
            </a:r>
            <a:r>
              <a:rPr lang="es-ES" sz="4000">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4"/>
                  </a:ext>
                </a:extLst>
              </a:rPr>
              <a:t>dues fases</a:t>
            </a:r>
            <a:endParaRPr/>
          </a:p>
        </p:txBody>
      </p:sp>
      <p:sp>
        <p:nvSpPr>
          <p:cNvPr id="103" name="Google Shape;103;p3"/>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chemeClr val="dk1"/>
              </a:buClr>
              <a:buSzPts val="2400"/>
              <a:buNone/>
            </a:pPr>
            <a:r>
              <a:rPr lang="es-ES"/>
              <a:t>FASE 1</a:t>
            </a:r>
            <a:endParaRPr>
              <a:latin typeface="Calibri"/>
              <a:ea typeface="Calibri"/>
              <a:cs typeface="Calibri"/>
              <a:sym typeface="Calibri"/>
            </a:endParaRPr>
          </a:p>
        </p:txBody>
      </p:sp>
      <p:sp>
        <p:nvSpPr>
          <p:cNvPr id="104" name="Google Shape;104;p3"/>
          <p:cNvSpPr txBox="1">
            <a:spLocks noGrp="1"/>
          </p:cNvSpPr>
          <p:nvPr>
            <p:ph type="body" idx="2"/>
          </p:nvPr>
        </p:nvSpPr>
        <p:spPr>
          <a:xfrm>
            <a:off x="839788" y="2505075"/>
            <a:ext cx="5157787" cy="3684588"/>
          </a:xfrm>
          <a:prstGeom prst="rect">
            <a:avLst/>
          </a:prstGeom>
          <a:noFill/>
          <a:ln w="28575" cap="flat" cmpd="sng">
            <a:solidFill>
              <a:schemeClr val="dk1"/>
            </a:solidFill>
            <a:prstDash val="dot"/>
            <a:round/>
            <a:headEnd type="none" w="sm" len="sm"/>
            <a:tailEnd type="none" w="sm" len="sm"/>
          </a:ln>
        </p:spPr>
        <p:txBody>
          <a:bodyPr spcFirstLastPara="1" wrap="square" lIns="91425" tIns="45700" rIns="91425" bIns="45700" anchor="t" anchorCtr="0">
            <a:noAutofit/>
          </a:bodyPr>
          <a:lstStyle/>
          <a:p>
            <a:pPr marL="0" lvl="0" indent="0" algn="l" rtl="0">
              <a:lnSpc>
                <a:spcPct val="70000"/>
              </a:lnSpc>
              <a:spcBef>
                <a:spcPts val="0"/>
              </a:spcBef>
              <a:spcAft>
                <a:spcPts val="0"/>
              </a:spcAft>
              <a:buClr>
                <a:schemeClr val="dk1"/>
              </a:buClr>
              <a:buSzPts val="1960"/>
              <a:buNone/>
            </a:pPr>
            <a:endParaRPr sz="2000"/>
          </a:p>
          <a:p>
            <a:pPr marL="514350" lvl="0" indent="-490219" algn="just" rtl="0">
              <a:lnSpc>
                <a:spcPct val="70000"/>
              </a:lnSpc>
              <a:spcBef>
                <a:spcPts val="1000"/>
              </a:spcBef>
              <a:spcAft>
                <a:spcPts val="0"/>
              </a:spcAft>
              <a:buClr>
                <a:schemeClr val="dk1"/>
              </a:buClr>
              <a:buSzPts val="2000"/>
              <a:buAutoNum type="arabicPeriod"/>
            </a:pPr>
            <a:r>
              <a:rPr lang="es-ES" sz="2000">
                <a:latin typeface="Calibri"/>
                <a:ea typeface="Calibri"/>
                <a:cs typeface="Calibri"/>
                <a:sym typeface="Calibri"/>
              </a:rPr>
              <a:t>L’equipament fa una crida als usuaris/es </a:t>
            </a:r>
            <a:endParaRPr sz="2000"/>
          </a:p>
          <a:p>
            <a:pPr marL="514350" lvl="0" indent="-490219" algn="just" rtl="0">
              <a:lnSpc>
                <a:spcPct val="70000"/>
              </a:lnSpc>
              <a:spcBef>
                <a:spcPts val="1000"/>
              </a:spcBef>
              <a:spcAft>
                <a:spcPts val="0"/>
              </a:spcAft>
              <a:buClr>
                <a:schemeClr val="dk1"/>
              </a:buClr>
              <a:buSzPts val="2000"/>
              <a:buAutoNum type="arabicPeriod"/>
            </a:pPr>
            <a:r>
              <a:rPr lang="es-ES" sz="2000">
                <a:latin typeface="Calibri"/>
                <a:ea typeface="Calibri"/>
                <a:cs typeface="Calibri"/>
                <a:sym typeface="Calibri"/>
              </a:rPr>
              <a:t>L’equipament fa campanya: </a:t>
            </a:r>
            <a:r>
              <a:rPr lang="es-ES" sz="2000"/>
              <a:t>promociona l’enllaç al web on es recullen les paraules (via formulari)</a:t>
            </a:r>
            <a:endParaRPr sz="2000"/>
          </a:p>
          <a:p>
            <a:pPr marL="514350" lvl="0" indent="-490219" algn="just" rtl="0">
              <a:lnSpc>
                <a:spcPct val="70000"/>
              </a:lnSpc>
              <a:spcBef>
                <a:spcPts val="1000"/>
              </a:spcBef>
              <a:spcAft>
                <a:spcPts val="0"/>
              </a:spcAft>
              <a:buClr>
                <a:schemeClr val="dk1"/>
              </a:buClr>
              <a:buSzPts val="2000"/>
              <a:buAutoNum type="arabicPeriod"/>
            </a:pPr>
            <a:r>
              <a:rPr lang="es-ES" sz="2000"/>
              <a:t>Cada persona que hi participa aporta entre 1 i 3 </a:t>
            </a:r>
            <a:r>
              <a:rPr lang="es-ES" sz="2000">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5"/>
                  </a:ext>
                </a:extLst>
              </a:rPr>
              <a:t>paraules</a:t>
            </a:r>
            <a:r>
              <a:rPr lang="es-ES" sz="2000"/>
              <a:t> en català o castellà</a:t>
            </a:r>
            <a:endParaRPr sz="2000"/>
          </a:p>
          <a:p>
            <a:pPr marL="514350" lvl="0" indent="-490219" algn="just" rtl="0">
              <a:lnSpc>
                <a:spcPct val="70000"/>
              </a:lnSpc>
              <a:spcBef>
                <a:spcPts val="1000"/>
              </a:spcBef>
              <a:spcAft>
                <a:spcPts val="0"/>
              </a:spcAft>
              <a:buClr>
                <a:schemeClr val="dk1"/>
              </a:buClr>
              <a:buSzPts val="2000"/>
              <a:buAutoNum type="arabicPeriod"/>
            </a:pPr>
            <a:r>
              <a:rPr lang="es-ES" sz="2000"/>
              <a:t>Per facilitar la participació de les persones grans o que no utilitzen internet ni xarxes socials, l’equipament pot utilitzar opcions analògiques (paperetes en una bústia o plafó) i entregar la llista de paraules resultants a l’organització</a:t>
            </a:r>
            <a:endParaRPr sz="2000"/>
          </a:p>
        </p:txBody>
      </p:sp>
      <p:sp>
        <p:nvSpPr>
          <p:cNvPr id="105" name="Google Shape;105;p3"/>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chemeClr val="dk1"/>
              </a:buClr>
              <a:buSzPts val="2400"/>
              <a:buNone/>
            </a:pPr>
            <a:r>
              <a:rPr lang="es-ES"/>
              <a:t>FASE 2</a:t>
            </a:r>
            <a:endParaRPr>
              <a:latin typeface="Calibri"/>
              <a:ea typeface="Calibri"/>
              <a:cs typeface="Calibri"/>
              <a:sym typeface="Calibri"/>
            </a:endParaRPr>
          </a:p>
        </p:txBody>
      </p:sp>
      <p:sp>
        <p:nvSpPr>
          <p:cNvPr id="106" name="Google Shape;106;p3"/>
          <p:cNvSpPr txBox="1">
            <a:spLocks noGrp="1"/>
          </p:cNvSpPr>
          <p:nvPr>
            <p:ph type="body" idx="4"/>
          </p:nvPr>
        </p:nvSpPr>
        <p:spPr>
          <a:xfrm>
            <a:off x="6172200" y="2505075"/>
            <a:ext cx="5183188" cy="3684588"/>
          </a:xfrm>
          <a:prstGeom prst="rect">
            <a:avLst/>
          </a:prstGeom>
          <a:noFill/>
          <a:ln w="28575" cap="flat" cmpd="sng">
            <a:solidFill>
              <a:schemeClr val="dk1"/>
            </a:solidFill>
            <a:prstDash val="dot"/>
            <a:round/>
            <a:headEnd type="none" w="sm" len="sm"/>
            <a:tailEnd type="none" w="sm" len="sm"/>
          </a:ln>
        </p:spPr>
        <p:txBody>
          <a:bodyPr spcFirstLastPara="1" wrap="square" lIns="91425" tIns="45700" rIns="91425" bIns="45700" anchor="t" anchorCtr="0">
            <a:normAutofit/>
          </a:bodyPr>
          <a:lstStyle/>
          <a:p>
            <a:pPr marL="228600" lvl="0" indent="-77470" algn="l" rtl="0">
              <a:lnSpc>
                <a:spcPct val="70000"/>
              </a:lnSpc>
              <a:spcBef>
                <a:spcPts val="0"/>
              </a:spcBef>
              <a:spcAft>
                <a:spcPts val="0"/>
              </a:spcAft>
              <a:buClr>
                <a:schemeClr val="dk1"/>
              </a:buClr>
              <a:buSzPts val="2800"/>
              <a:buNone/>
            </a:pPr>
            <a:endParaRPr sz="2700"/>
          </a:p>
          <a:p>
            <a:pPr marL="514350" lvl="0" indent="-491455" algn="just" rtl="0">
              <a:lnSpc>
                <a:spcPct val="70000"/>
              </a:lnSpc>
              <a:spcBef>
                <a:spcPts val="1000"/>
              </a:spcBef>
              <a:spcAft>
                <a:spcPts val="0"/>
              </a:spcAft>
              <a:buClr>
                <a:schemeClr val="dk1"/>
              </a:buClr>
              <a:buSzPts val="2019"/>
              <a:buFont typeface="Calibri"/>
              <a:buAutoNum type="arabicPeriod"/>
            </a:pPr>
            <a:r>
              <a:rPr lang="es-ES" sz="2019">
                <a:latin typeface="Calibri"/>
                <a:ea typeface="Calibri"/>
                <a:cs typeface="Calibri"/>
                <a:sym typeface="Calibri"/>
              </a:rPr>
              <a:t>L’organització ob</a:t>
            </a:r>
            <a:r>
              <a:rPr lang="es-ES" sz="2019"/>
              <a:t>té les paraules a través del formulari de participació (via digital) i també </a:t>
            </a:r>
            <a:r>
              <a:rPr lang="es-ES" sz="2019">
                <a:latin typeface="Calibri"/>
                <a:ea typeface="Calibri"/>
                <a:cs typeface="Calibri"/>
                <a:sym typeface="Calibri"/>
              </a:rPr>
              <a:t>rep </a:t>
            </a:r>
            <a:r>
              <a:rPr lang="es-ES" sz="2019"/>
              <a:t>les </a:t>
            </a:r>
            <a:r>
              <a:rPr lang="es-ES" sz="2019">
                <a:latin typeface="Calibri"/>
                <a:ea typeface="Calibri"/>
                <a:cs typeface="Calibri"/>
                <a:sym typeface="Calibri"/>
              </a:rPr>
              <a:t>paraules dels </a:t>
            </a:r>
            <a:r>
              <a:rPr lang="es-ES" sz="2019"/>
              <a:t>equi</a:t>
            </a:r>
            <a:r>
              <a:rPr lang="es-ES" sz="2019">
                <a:latin typeface="Calibri"/>
                <a:ea typeface="Calibri"/>
                <a:cs typeface="Calibri"/>
                <a:sym typeface="Calibri"/>
              </a:rPr>
              <a:t>paments </a:t>
            </a:r>
            <a:r>
              <a:rPr lang="es-ES" sz="2019"/>
              <a:t>que hagin habilitat un espai físic (via analògica) i que hauran entrat les paraules al formulari</a:t>
            </a:r>
            <a:endParaRPr sz="2019">
              <a:latin typeface="Calibri"/>
              <a:ea typeface="Calibri"/>
              <a:cs typeface="Calibri"/>
              <a:sym typeface="Calibri"/>
            </a:endParaRPr>
          </a:p>
          <a:p>
            <a:pPr marL="514350" lvl="0" indent="-491455" algn="just" rtl="0">
              <a:lnSpc>
                <a:spcPct val="70000"/>
              </a:lnSpc>
              <a:spcBef>
                <a:spcPts val="1000"/>
              </a:spcBef>
              <a:spcAft>
                <a:spcPts val="0"/>
              </a:spcAft>
              <a:buClr>
                <a:schemeClr val="dk1"/>
              </a:buClr>
              <a:buSzPts val="2019"/>
              <a:buFont typeface="Calibri"/>
              <a:buAutoNum type="arabicPeriod"/>
            </a:pPr>
            <a:r>
              <a:rPr lang="es-ES" sz="2019">
                <a:latin typeface="Calibri"/>
                <a:ea typeface="Calibri"/>
                <a:cs typeface="Calibri"/>
                <a:sym typeface="Calibri"/>
              </a:rPr>
              <a:t>Un jurat especialitzat selecciona 28 paraules segons criteris de rellevància lingüística, social i de diversitat</a:t>
            </a:r>
            <a:endParaRPr sz="2019">
              <a:latin typeface="Calibri"/>
              <a:ea typeface="Calibri"/>
              <a:cs typeface="Calibri"/>
              <a:sym typeface="Calibri"/>
            </a:endParaRPr>
          </a:p>
          <a:p>
            <a:pPr marL="514350" lvl="0" indent="-491455" algn="just" rtl="0">
              <a:lnSpc>
                <a:spcPct val="70000"/>
              </a:lnSpc>
              <a:spcBef>
                <a:spcPts val="1000"/>
              </a:spcBef>
              <a:spcAft>
                <a:spcPts val="0"/>
              </a:spcAft>
              <a:buClr>
                <a:schemeClr val="dk1"/>
              </a:buClr>
              <a:buSzPts val="2019"/>
              <a:buFont typeface="Calibri"/>
              <a:buAutoNum type="arabicPeriod"/>
            </a:pPr>
            <a:r>
              <a:rPr lang="es-ES" sz="2019">
                <a:latin typeface="Calibri"/>
                <a:ea typeface="Calibri"/>
                <a:cs typeface="Calibri"/>
                <a:sym typeface="Calibri"/>
              </a:rPr>
              <a:t>Es porta a terme una campanya de comunicació i una taula rodona per fer públiques les paraules i la rellevància del seu significat</a:t>
            </a:r>
            <a:endParaRPr sz="2019">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Google Shape;111;p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1"/>
              </a:buClr>
              <a:buSzPts val="4400"/>
              <a:buFont typeface="Calibri"/>
              <a:buNone/>
            </a:pPr>
            <a:r>
              <a:rPr lang="es-ES"/>
              <a:t>Quin tipus de paraules demanem?</a:t>
            </a:r>
            <a:endParaRPr/>
          </a:p>
        </p:txBody>
      </p:sp>
      <p:sp>
        <p:nvSpPr>
          <p:cNvPr id="112" name="Google Shape;112;p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p>
            <a:pPr marL="228600" lvl="0" indent="-243840" algn="l" rtl="0">
              <a:lnSpc>
                <a:spcPct val="90000"/>
              </a:lnSpc>
              <a:spcBef>
                <a:spcPts val="0"/>
              </a:spcBef>
              <a:spcAft>
                <a:spcPts val="0"/>
              </a:spcAft>
              <a:buClr>
                <a:schemeClr val="dk1"/>
              </a:buClr>
              <a:buSzPts val="3200"/>
              <a:buChar char="•"/>
            </a:pPr>
            <a:r>
              <a:rPr lang="es-ES" sz="3200">
                <a:latin typeface="Calibri"/>
                <a:ea typeface="Calibri"/>
                <a:cs typeface="Calibri"/>
                <a:sym typeface="Calibri"/>
              </a:rPr>
              <a:t>Paraules en desús i perill d’extinció</a:t>
            </a:r>
            <a:endParaRPr sz="3200">
              <a:latin typeface="Calibri"/>
              <a:ea typeface="Calibri"/>
              <a:cs typeface="Calibri"/>
              <a:sym typeface="Calibri"/>
            </a:endParaRPr>
          </a:p>
          <a:p>
            <a:pPr marL="228600" lvl="0" indent="-40639" algn="l" rtl="0">
              <a:lnSpc>
                <a:spcPct val="90000"/>
              </a:lnSpc>
              <a:spcBef>
                <a:spcPts val="1000"/>
              </a:spcBef>
              <a:spcAft>
                <a:spcPts val="0"/>
              </a:spcAft>
              <a:buClr>
                <a:schemeClr val="dk1"/>
              </a:buClr>
              <a:buSzPts val="3200"/>
              <a:buNone/>
            </a:pPr>
            <a:endParaRPr sz="3200">
              <a:latin typeface="Calibri"/>
              <a:ea typeface="Calibri"/>
              <a:cs typeface="Calibri"/>
              <a:sym typeface="Calibri"/>
            </a:endParaRPr>
          </a:p>
          <a:p>
            <a:pPr marL="228600" lvl="0" indent="-243840" algn="l" rtl="0">
              <a:lnSpc>
                <a:spcPct val="90000"/>
              </a:lnSpc>
              <a:spcBef>
                <a:spcPts val="1000"/>
              </a:spcBef>
              <a:spcAft>
                <a:spcPts val="0"/>
              </a:spcAft>
              <a:buClr>
                <a:schemeClr val="dk1"/>
              </a:buClr>
              <a:buSzPts val="3200"/>
              <a:buChar char="•"/>
            </a:pPr>
            <a:r>
              <a:rPr lang="es-ES" sz="3200">
                <a:latin typeface="Calibri"/>
                <a:ea typeface="Calibri"/>
                <a:cs typeface="Calibri"/>
                <a:sym typeface="Calibri"/>
              </a:rPr>
              <a:t>Poden ser verbs, noms i adjectius</a:t>
            </a:r>
            <a:endParaRPr sz="3200">
              <a:latin typeface="Calibri"/>
              <a:ea typeface="Calibri"/>
              <a:cs typeface="Calibri"/>
              <a:sym typeface="Calibri"/>
            </a:endParaRPr>
          </a:p>
          <a:p>
            <a:pPr marL="228600" lvl="0" indent="-40639" algn="l" rtl="0">
              <a:lnSpc>
                <a:spcPct val="90000"/>
              </a:lnSpc>
              <a:spcBef>
                <a:spcPts val="1000"/>
              </a:spcBef>
              <a:spcAft>
                <a:spcPts val="0"/>
              </a:spcAft>
              <a:buClr>
                <a:schemeClr val="dk1"/>
              </a:buClr>
              <a:buSzPts val="3200"/>
              <a:buNone/>
            </a:pPr>
            <a:endParaRPr sz="3200">
              <a:latin typeface="Calibri"/>
              <a:ea typeface="Calibri"/>
              <a:cs typeface="Calibri"/>
              <a:sym typeface="Calibri"/>
            </a:endParaRPr>
          </a:p>
          <a:p>
            <a:pPr marL="228600" lvl="0" indent="-243840" algn="l" rtl="0">
              <a:lnSpc>
                <a:spcPct val="90000"/>
              </a:lnSpc>
              <a:spcBef>
                <a:spcPts val="1000"/>
              </a:spcBef>
              <a:spcAft>
                <a:spcPts val="0"/>
              </a:spcAft>
              <a:buClr>
                <a:schemeClr val="dk1"/>
              </a:buClr>
              <a:buSzPts val="3200"/>
              <a:buChar char="•"/>
            </a:pPr>
            <a:r>
              <a:rPr lang="es-ES" sz="3200"/>
              <a:t>Les paraules poden estar relacionades, per exemple, amb l’àmbit de l’agricultura, la r</a:t>
            </a:r>
            <a:r>
              <a:rPr lang="es-ES" sz="3200">
                <a:latin typeface="Calibri"/>
                <a:ea typeface="Calibri"/>
                <a:cs typeface="Calibri"/>
                <a:sym typeface="Calibri"/>
              </a:rPr>
              <a:t>amaderia, la pesca</a:t>
            </a:r>
            <a:r>
              <a:rPr lang="es-ES" sz="3200"/>
              <a:t> o</a:t>
            </a:r>
            <a:r>
              <a:rPr lang="es-ES" sz="3200">
                <a:latin typeface="Calibri"/>
                <a:ea typeface="Calibri"/>
                <a:cs typeface="Calibri"/>
                <a:sym typeface="Calibri"/>
              </a:rPr>
              <a:t> la cuina</a:t>
            </a:r>
            <a:r>
              <a:rPr lang="es-ES" sz="3200"/>
              <a:t>. </a:t>
            </a:r>
            <a:endParaRPr/>
          </a:p>
          <a:p>
            <a:pPr marL="228600" lvl="0" indent="-64135" algn="l" rtl="0">
              <a:lnSpc>
                <a:spcPct val="90000"/>
              </a:lnSpc>
              <a:spcBef>
                <a:spcPts val="1000"/>
              </a:spcBef>
              <a:spcAft>
                <a:spcPts val="0"/>
              </a:spcAft>
              <a:buClr>
                <a:schemeClr val="dk1"/>
              </a:buClr>
              <a:buSzPts val="2800"/>
              <a:buNone/>
            </a:pP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6"/>
        <p:cNvGrpSpPr/>
        <p:nvPr/>
      </p:nvGrpSpPr>
      <p:grpSpPr>
        <a:xfrm>
          <a:off x="0" y="0"/>
          <a:ext cx="0" cy="0"/>
          <a:chOff x="0" y="0"/>
          <a:chExt cx="0" cy="0"/>
        </a:xfrm>
      </p:grpSpPr>
      <p:sp>
        <p:nvSpPr>
          <p:cNvPr id="117" name="Google Shape;117;p5"/>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1"/>
              </a:buClr>
              <a:buSzPts val="4400"/>
              <a:buFont typeface="Calibri"/>
              <a:buNone/>
            </a:pPr>
            <a:r>
              <a:rPr lang="es-ES"/>
              <a:t>FASE 1 - Com i quan demanem les paraules?</a:t>
            </a:r>
            <a:endParaRPr/>
          </a:p>
        </p:txBody>
      </p:sp>
      <p:sp>
        <p:nvSpPr>
          <p:cNvPr id="118" name="Google Shape;118;p5"/>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chemeClr val="dk1"/>
              </a:buClr>
              <a:buSzPts val="2400"/>
              <a:buNone/>
            </a:pPr>
            <a:r>
              <a:rPr lang="es-ES">
                <a:latin typeface="Calibri"/>
                <a:ea typeface="Calibri"/>
                <a:cs typeface="Calibri"/>
                <a:sym typeface="Calibri"/>
              </a:rPr>
              <a:t>COM</a:t>
            </a:r>
            <a:endParaRPr/>
          </a:p>
        </p:txBody>
      </p:sp>
      <p:sp>
        <p:nvSpPr>
          <p:cNvPr id="119" name="Google Shape;119;p5"/>
          <p:cNvSpPr txBox="1">
            <a:spLocks noGrp="1"/>
          </p:cNvSpPr>
          <p:nvPr>
            <p:ph type="body" idx="2"/>
          </p:nvPr>
        </p:nvSpPr>
        <p:spPr>
          <a:xfrm>
            <a:off x="839788" y="2505075"/>
            <a:ext cx="5157787" cy="3684588"/>
          </a:xfrm>
          <a:prstGeom prst="rect">
            <a:avLst/>
          </a:prstGeom>
          <a:noFill/>
          <a:ln w="9525" cap="flat" cmpd="sng">
            <a:solidFill>
              <a:schemeClr val="dk1"/>
            </a:solidFill>
            <a:prstDash val="dash"/>
            <a:round/>
            <a:headEnd type="none" w="sm" len="sm"/>
            <a:tailEnd type="none" w="sm" len="sm"/>
          </a:ln>
        </p:spPr>
        <p:txBody>
          <a:bodyPr spcFirstLastPara="1" wrap="square" lIns="91425" tIns="45700" rIns="91425" bIns="45700" anchor="t" anchorCtr="0">
            <a:noAutofit/>
          </a:bodyPr>
          <a:lstStyle/>
          <a:p>
            <a:pPr marL="228600" lvl="0" indent="-64135" algn="l" rtl="0">
              <a:lnSpc>
                <a:spcPct val="90000"/>
              </a:lnSpc>
              <a:spcBef>
                <a:spcPts val="0"/>
              </a:spcBef>
              <a:spcAft>
                <a:spcPts val="0"/>
              </a:spcAft>
              <a:buClr>
                <a:schemeClr val="dk1"/>
              </a:buClr>
              <a:buSzPts val="2800"/>
              <a:buNone/>
            </a:pPr>
            <a:endParaRPr sz="2100"/>
          </a:p>
          <a:p>
            <a:pPr marL="228600" lvl="0" indent="-191135" algn="just" rtl="0">
              <a:lnSpc>
                <a:spcPct val="90000"/>
              </a:lnSpc>
              <a:spcBef>
                <a:spcPts val="1000"/>
              </a:spcBef>
              <a:spcAft>
                <a:spcPts val="0"/>
              </a:spcAft>
              <a:buClr>
                <a:schemeClr val="dk1"/>
              </a:buClr>
              <a:buSzPts val="2000"/>
              <a:buChar char="•"/>
            </a:pPr>
            <a:r>
              <a:rPr lang="es-ES" sz="2000"/>
              <a:t>Digitalment: a través d’un formulari online</a:t>
            </a:r>
            <a:endParaRPr sz="2000"/>
          </a:p>
          <a:p>
            <a:pPr marL="228600" lvl="0" indent="-191135" algn="just" rtl="0">
              <a:lnSpc>
                <a:spcPct val="90000"/>
              </a:lnSpc>
              <a:spcBef>
                <a:spcPts val="1000"/>
              </a:spcBef>
              <a:spcAft>
                <a:spcPts val="0"/>
              </a:spcAft>
              <a:buClr>
                <a:schemeClr val="dk1"/>
              </a:buClr>
              <a:buSzPts val="2000"/>
              <a:buChar char="•"/>
            </a:pPr>
            <a:r>
              <a:rPr lang="es-ES" sz="2000"/>
              <a:t>Analògicament: p</a:t>
            </a:r>
            <a:r>
              <a:rPr lang="es-ES" sz="2000">
                <a:latin typeface="Calibri"/>
                <a:ea typeface="Calibri"/>
                <a:cs typeface="Calibri"/>
                <a:sym typeface="Calibri"/>
              </a:rPr>
              <a:t>osant a disposició de les persones usuàries </a:t>
            </a:r>
            <a:r>
              <a:rPr lang="es-ES" sz="2000"/>
              <a:t>algun </a:t>
            </a:r>
            <a:r>
              <a:rPr lang="es-ES" sz="2000">
                <a:latin typeface="Calibri"/>
                <a:ea typeface="Calibri"/>
                <a:cs typeface="Calibri"/>
                <a:sym typeface="Calibri"/>
              </a:rPr>
              <a:t>canal propi </a:t>
            </a:r>
            <a:r>
              <a:rPr lang="es-ES" sz="2000"/>
              <a:t>físic a </a:t>
            </a:r>
            <a:r>
              <a:rPr lang="es-ES" sz="2000">
                <a:latin typeface="Calibri"/>
                <a:ea typeface="Calibri"/>
                <a:cs typeface="Calibri"/>
                <a:sym typeface="Calibri"/>
              </a:rPr>
              <a:t> l’equipament per fer accessible la participació a tot</a:t>
            </a:r>
            <a:r>
              <a:rPr lang="es-ES" sz="2000"/>
              <a:t>es les persones</a:t>
            </a:r>
            <a:r>
              <a:rPr lang="es-ES" sz="2000">
                <a:latin typeface="Calibri"/>
                <a:ea typeface="Calibri"/>
                <a:cs typeface="Calibri"/>
                <a:sym typeface="Calibri"/>
              </a:rPr>
              <a:t>. Algunes opcions són: </a:t>
            </a:r>
            <a:r>
              <a:rPr lang="es-ES" sz="2000"/>
              <a:t>b</a:t>
            </a:r>
            <a:r>
              <a:rPr lang="es-ES" sz="2000">
                <a:latin typeface="Calibri"/>
                <a:ea typeface="Calibri"/>
                <a:cs typeface="Calibri"/>
                <a:sym typeface="Calibri"/>
              </a:rPr>
              <a:t>ústia física al vestíbul, </a:t>
            </a:r>
            <a:r>
              <a:rPr lang="es-ES" sz="2000"/>
              <a:t>p</a:t>
            </a:r>
            <a:r>
              <a:rPr lang="es-ES" sz="2000">
                <a:latin typeface="Calibri"/>
                <a:ea typeface="Calibri"/>
                <a:cs typeface="Calibri"/>
                <a:sym typeface="Calibri"/>
              </a:rPr>
              <a:t>issarra al vestíbul o </a:t>
            </a:r>
            <a:r>
              <a:rPr lang="es-ES" sz="2000"/>
              <a:t>paperetes en un suro o plafó.</a:t>
            </a:r>
            <a:endParaRPr sz="2000"/>
          </a:p>
          <a:p>
            <a:pPr marL="228600" lvl="0" indent="-191135" algn="just" rtl="0">
              <a:lnSpc>
                <a:spcPct val="90000"/>
              </a:lnSpc>
              <a:spcBef>
                <a:spcPts val="1000"/>
              </a:spcBef>
              <a:spcAft>
                <a:spcPts val="0"/>
              </a:spcAft>
              <a:buSzPts val="2000"/>
              <a:buChar char="•"/>
            </a:pPr>
            <a:r>
              <a:rPr lang="es-ES" sz="2000"/>
              <a:t>L’equipament es farà càrrec d’entrar al formulari online les paraules recollides analògicament.</a:t>
            </a:r>
            <a:endParaRPr sz="2000"/>
          </a:p>
          <a:p>
            <a:pPr marL="228600" lvl="0" indent="0" algn="just" rtl="0">
              <a:spcBef>
                <a:spcPts val="1000"/>
              </a:spcBef>
              <a:spcAft>
                <a:spcPts val="0"/>
              </a:spcAft>
              <a:buNone/>
            </a:pPr>
            <a:endParaRPr sz="2000"/>
          </a:p>
          <a:p>
            <a:pPr marL="685800" lvl="1" indent="-87630" algn="l" rtl="0">
              <a:lnSpc>
                <a:spcPct val="90000"/>
              </a:lnSpc>
              <a:spcBef>
                <a:spcPts val="500"/>
              </a:spcBef>
              <a:spcAft>
                <a:spcPts val="0"/>
              </a:spcAft>
              <a:buClr>
                <a:schemeClr val="dk1"/>
              </a:buClr>
              <a:buSzPts val="2400"/>
              <a:buNone/>
            </a:pPr>
            <a:endParaRPr sz="2100"/>
          </a:p>
        </p:txBody>
      </p:sp>
      <p:sp>
        <p:nvSpPr>
          <p:cNvPr id="120" name="Google Shape;120;p5"/>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chemeClr val="dk1"/>
              </a:buClr>
              <a:buSzPts val="2400"/>
              <a:buNone/>
            </a:pPr>
            <a:r>
              <a:rPr lang="es-ES">
                <a:latin typeface="Calibri"/>
                <a:ea typeface="Calibri"/>
                <a:cs typeface="Calibri"/>
                <a:sym typeface="Calibri"/>
              </a:rPr>
              <a:t>QUAN</a:t>
            </a:r>
            <a:endParaRPr>
              <a:latin typeface="Calibri"/>
              <a:ea typeface="Calibri"/>
              <a:cs typeface="Calibri"/>
              <a:sym typeface="Calibri"/>
            </a:endParaRPr>
          </a:p>
        </p:txBody>
      </p:sp>
      <p:sp>
        <p:nvSpPr>
          <p:cNvPr id="121" name="Google Shape;121;p5"/>
          <p:cNvSpPr txBox="1">
            <a:spLocks noGrp="1"/>
          </p:cNvSpPr>
          <p:nvPr>
            <p:ph type="body" idx="4"/>
          </p:nvPr>
        </p:nvSpPr>
        <p:spPr>
          <a:xfrm>
            <a:off x="6172200" y="2505075"/>
            <a:ext cx="5183188" cy="3684588"/>
          </a:xfrm>
          <a:prstGeom prst="rect">
            <a:avLst/>
          </a:prstGeom>
          <a:noFill/>
          <a:ln w="9525" cap="flat" cmpd="sng">
            <a:solidFill>
              <a:schemeClr val="dk1"/>
            </a:solidFill>
            <a:prstDash val="dash"/>
            <a:round/>
            <a:headEnd type="none" w="sm" len="sm"/>
            <a:tailEnd type="none" w="sm" len="sm"/>
          </a:ln>
        </p:spPr>
        <p:txBody>
          <a:bodyPr spcFirstLastPara="1" wrap="square" lIns="91425" tIns="45700" rIns="91425" bIns="45700" anchor="t" anchorCtr="0">
            <a:normAutofit lnSpcReduction="10000"/>
          </a:bodyPr>
          <a:lstStyle/>
          <a:p>
            <a:pPr marL="228600" lvl="0" indent="-64135" algn="l" rtl="0">
              <a:lnSpc>
                <a:spcPct val="90000"/>
              </a:lnSpc>
              <a:spcBef>
                <a:spcPts val="0"/>
              </a:spcBef>
              <a:spcAft>
                <a:spcPts val="0"/>
              </a:spcAft>
              <a:buClr>
                <a:schemeClr val="dk1"/>
              </a:buClr>
              <a:buSzPts val="2800"/>
              <a:buNone/>
            </a:pPr>
            <a:endParaRPr/>
          </a:p>
          <a:p>
            <a:pPr marL="228600" lvl="0" indent="-210184" algn="just" rtl="0">
              <a:lnSpc>
                <a:spcPct val="90000"/>
              </a:lnSpc>
              <a:spcBef>
                <a:spcPts val="1000"/>
              </a:spcBef>
              <a:spcAft>
                <a:spcPts val="0"/>
              </a:spcAft>
              <a:buClr>
                <a:schemeClr val="dk1"/>
              </a:buClr>
              <a:buSzPts val="2300"/>
              <a:buChar char="•"/>
            </a:pPr>
            <a:r>
              <a:rPr lang="es-ES" sz="2300">
                <a:latin typeface="Calibri"/>
                <a:ea typeface="Calibri"/>
                <a:cs typeface="Calibri"/>
                <a:sym typeface="Calibri"/>
              </a:rPr>
              <a:t>Del dilluns 20 de setembre al diumenge 10 d’octubre (si és possible </a:t>
            </a:r>
            <a:r>
              <a:rPr lang="es-ES" sz="2300"/>
              <a:t>es començarà una mica abans i finalitzarà uns dies després)</a:t>
            </a:r>
            <a:endParaRPr sz="2300">
              <a:latin typeface="Calibri"/>
              <a:ea typeface="Calibri"/>
              <a:cs typeface="Calibri"/>
              <a:sym typeface="Calibri"/>
            </a:endParaRPr>
          </a:p>
          <a:p>
            <a:pPr marL="228600" lvl="0" indent="-64135" algn="just" rtl="0">
              <a:lnSpc>
                <a:spcPct val="90000"/>
              </a:lnSpc>
              <a:spcBef>
                <a:spcPts val="1000"/>
              </a:spcBef>
              <a:spcAft>
                <a:spcPts val="0"/>
              </a:spcAft>
              <a:buClr>
                <a:schemeClr val="dk1"/>
              </a:buClr>
              <a:buSzPts val="2800"/>
              <a:buNone/>
            </a:pPr>
            <a:endParaRPr sz="2300">
              <a:latin typeface="Calibri"/>
              <a:ea typeface="Calibri"/>
              <a:cs typeface="Calibri"/>
              <a:sym typeface="Calibri"/>
            </a:endParaRPr>
          </a:p>
          <a:p>
            <a:pPr marL="228600" lvl="0" indent="-210184" algn="just" rtl="0">
              <a:lnSpc>
                <a:spcPct val="90000"/>
              </a:lnSpc>
              <a:spcBef>
                <a:spcPts val="1000"/>
              </a:spcBef>
              <a:spcAft>
                <a:spcPts val="0"/>
              </a:spcAft>
              <a:buClr>
                <a:schemeClr val="dk1"/>
              </a:buClr>
              <a:buSzPts val="2300"/>
              <a:buChar char="•"/>
            </a:pPr>
            <a:r>
              <a:rPr lang="es-ES" sz="2300">
                <a:latin typeface="Calibri"/>
                <a:ea typeface="Calibri"/>
                <a:cs typeface="Calibri"/>
                <a:sym typeface="Calibri"/>
              </a:rPr>
              <a:t>La recopilació general de paraules </a:t>
            </a:r>
            <a:r>
              <a:rPr lang="es-ES" sz="2300"/>
              <a:t>de tots els equipaments es</a:t>
            </a:r>
            <a:r>
              <a:rPr lang="es-ES" sz="2300">
                <a:latin typeface="Calibri"/>
                <a:ea typeface="Calibri"/>
                <a:cs typeface="Calibri"/>
                <a:sym typeface="Calibri"/>
              </a:rPr>
              <a:t> fa la setmana de l’11 al 15 </a:t>
            </a:r>
            <a:r>
              <a:rPr lang="es-ES" sz="2300">
                <a:latin typeface="Calibri"/>
                <a:ea typeface="Calibri"/>
                <a:cs typeface="Calibri"/>
                <a:sym typeface="Calibri"/>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6"/>
                  </a:ext>
                </a:extLst>
              </a:rPr>
              <a:t>d’octubre</a:t>
            </a:r>
            <a:r>
              <a:rPr lang="es-ES" sz="2300"/>
              <a:t> per tal de fer-les arribar al jurat que en farà el tractament i selecció.</a:t>
            </a:r>
            <a:endParaRPr sz="23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Google Shape;126;p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1"/>
              </a:buClr>
              <a:buSzPts val="4400"/>
              <a:buFont typeface="Calibri"/>
              <a:buNone/>
            </a:pPr>
            <a:r>
              <a:rPr lang="es-ES"/>
              <a:t>Com animem la ciutadania a participar-hi?</a:t>
            </a:r>
            <a:endParaRPr/>
          </a:p>
        </p:txBody>
      </p:sp>
      <p:sp>
        <p:nvSpPr>
          <p:cNvPr id="127" name="Google Shape;127;p6"/>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p>
            <a:pPr marL="228600" lvl="0" indent="-50800" algn="l" rtl="0">
              <a:lnSpc>
                <a:spcPct val="90000"/>
              </a:lnSpc>
              <a:spcBef>
                <a:spcPts val="0"/>
              </a:spcBef>
              <a:spcAft>
                <a:spcPts val="0"/>
              </a:spcAft>
              <a:buClr>
                <a:schemeClr val="dk1"/>
              </a:buClr>
              <a:buSzPts val="2800"/>
              <a:buNone/>
            </a:pPr>
            <a:endParaRPr/>
          </a:p>
          <a:p>
            <a:pPr marL="228600" lvl="0" indent="-228600" algn="l" rtl="0">
              <a:lnSpc>
                <a:spcPct val="90000"/>
              </a:lnSpc>
              <a:spcBef>
                <a:spcPts val="1000"/>
              </a:spcBef>
              <a:spcAft>
                <a:spcPts val="0"/>
              </a:spcAft>
              <a:buClr>
                <a:schemeClr val="dk1"/>
              </a:buClr>
              <a:buSzPts val="2800"/>
              <a:buChar char="•"/>
            </a:pPr>
            <a:r>
              <a:rPr lang="es-ES">
                <a:latin typeface="Calibri"/>
                <a:ea typeface="Calibri"/>
                <a:cs typeface="Calibri"/>
                <a:sym typeface="Calibri"/>
              </a:rPr>
              <a:t>Fem promoció </a:t>
            </a:r>
            <a:r>
              <a:rPr lang="es-ES"/>
              <a:t>conjunta</a:t>
            </a:r>
            <a:r>
              <a:rPr lang="es-ES">
                <a:latin typeface="Calibri"/>
                <a:ea typeface="Calibri"/>
                <a:cs typeface="Calibri"/>
                <a:sym typeface="Calibri"/>
              </a:rPr>
              <a:t>: </a:t>
            </a:r>
            <a:endParaRPr/>
          </a:p>
          <a:p>
            <a:pPr marL="685800" lvl="1" indent="-76200" algn="l" rtl="0">
              <a:lnSpc>
                <a:spcPct val="90000"/>
              </a:lnSpc>
              <a:spcBef>
                <a:spcPts val="500"/>
              </a:spcBef>
              <a:spcAft>
                <a:spcPts val="0"/>
              </a:spcAft>
              <a:buClr>
                <a:schemeClr val="dk1"/>
              </a:buClr>
              <a:buSzPts val="2400"/>
              <a:buNone/>
            </a:pPr>
            <a:endParaRPr>
              <a:latin typeface="Calibri"/>
              <a:ea typeface="Calibri"/>
              <a:cs typeface="Calibri"/>
              <a:sym typeface="Calibri"/>
            </a:endParaRPr>
          </a:p>
          <a:p>
            <a:pPr marL="685800" lvl="1" indent="-228600" algn="l" rtl="0">
              <a:lnSpc>
                <a:spcPct val="90000"/>
              </a:lnSpc>
              <a:spcBef>
                <a:spcPts val="500"/>
              </a:spcBef>
              <a:spcAft>
                <a:spcPts val="0"/>
              </a:spcAft>
              <a:buClr>
                <a:schemeClr val="dk1"/>
              </a:buClr>
              <a:buSzPts val="2400"/>
              <a:buChar char="•"/>
            </a:pPr>
            <a:r>
              <a:rPr lang="es-ES">
                <a:latin typeface="Calibri"/>
                <a:ea typeface="Calibri"/>
                <a:cs typeface="Calibri"/>
                <a:sym typeface="Calibri"/>
              </a:rPr>
              <a:t>L’equipament disposarà de material comunicatiu per fer promoció conjunta de l’acció.</a:t>
            </a:r>
            <a:endParaRPr/>
          </a:p>
          <a:p>
            <a:pPr marL="457200" lvl="1" indent="0" algn="l" rtl="0">
              <a:lnSpc>
                <a:spcPct val="90000"/>
              </a:lnSpc>
              <a:spcBef>
                <a:spcPts val="500"/>
              </a:spcBef>
              <a:spcAft>
                <a:spcPts val="0"/>
              </a:spcAft>
              <a:buClr>
                <a:schemeClr val="dk1"/>
              </a:buClr>
              <a:buSzPts val="2400"/>
              <a:buNone/>
            </a:pPr>
            <a:endParaRPr>
              <a:latin typeface="Calibri"/>
              <a:ea typeface="Calibri"/>
              <a:cs typeface="Calibri"/>
              <a:sym typeface="Calibri"/>
            </a:endParaRPr>
          </a:p>
          <a:p>
            <a:pPr marL="1143000" lvl="2" indent="-228600" algn="l" rtl="0">
              <a:lnSpc>
                <a:spcPct val="90000"/>
              </a:lnSpc>
              <a:spcBef>
                <a:spcPts val="500"/>
              </a:spcBef>
              <a:spcAft>
                <a:spcPts val="0"/>
              </a:spcAft>
              <a:buClr>
                <a:schemeClr val="dk1"/>
              </a:buClr>
              <a:buSzPts val="2000"/>
              <a:buChar char="•"/>
            </a:pPr>
            <a:r>
              <a:rPr lang="es-ES">
                <a:latin typeface="Calibri"/>
                <a:ea typeface="Calibri"/>
                <a:cs typeface="Calibri"/>
                <a:sym typeface="Calibri"/>
              </a:rPr>
              <a:t>Material gràfic digital per a xarxes socials i pàgina web</a:t>
            </a:r>
            <a:endParaRPr/>
          </a:p>
          <a:p>
            <a:pPr marL="1143000" lvl="2" indent="-228600" algn="l" rtl="0">
              <a:lnSpc>
                <a:spcPct val="90000"/>
              </a:lnSpc>
              <a:spcBef>
                <a:spcPts val="500"/>
              </a:spcBef>
              <a:spcAft>
                <a:spcPts val="0"/>
              </a:spcAft>
              <a:buClr>
                <a:schemeClr val="dk1"/>
              </a:buClr>
              <a:buSzPts val="2000"/>
              <a:buChar char="•"/>
            </a:pPr>
            <a:r>
              <a:rPr lang="es-ES">
                <a:latin typeface="Calibri"/>
                <a:ea typeface="Calibri"/>
                <a:cs typeface="Calibri"/>
                <a:sym typeface="Calibri"/>
              </a:rPr>
              <a:t>Material gràfic imprimible per a suports físics (plafons, suros, etc)</a:t>
            </a: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2" name="Google Shape;132;p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1"/>
              </a:buClr>
              <a:buSzPts val="4400"/>
              <a:buFont typeface="Calibri"/>
              <a:buNone/>
            </a:pPr>
            <a:r>
              <a:rPr lang="es-ES"/>
              <a:t>FASE 2 - Com i qui la fa?</a:t>
            </a:r>
            <a:endParaRPr/>
          </a:p>
        </p:txBody>
      </p:sp>
      <p:sp>
        <p:nvSpPr>
          <p:cNvPr id="133" name="Google Shape;133;p7"/>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Autofit/>
          </a:bodyPr>
          <a:lstStyle/>
          <a:p>
            <a:pPr marL="514350" lvl="0" indent="-514350" algn="just" rtl="0">
              <a:lnSpc>
                <a:spcPct val="90000"/>
              </a:lnSpc>
              <a:spcBef>
                <a:spcPts val="0"/>
              </a:spcBef>
              <a:spcAft>
                <a:spcPts val="0"/>
              </a:spcAft>
              <a:buClr>
                <a:schemeClr val="dk1"/>
              </a:buClr>
              <a:buSzPts val="2400"/>
              <a:buFont typeface="Calibri"/>
              <a:buAutoNum type="arabicPeriod"/>
            </a:pPr>
            <a:r>
              <a:rPr lang="es-ES" sz="2400"/>
              <a:t>El departament de </a:t>
            </a:r>
            <a:r>
              <a:rPr lang="es-ES" sz="2400">
                <a:latin typeface="Calibri"/>
                <a:ea typeface="Calibri"/>
                <a:cs typeface="Calibri"/>
                <a:sym typeface="Calibri"/>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7"/>
                  </a:ext>
                </a:extLst>
              </a:rPr>
              <a:t>Ciència i Universitats </a:t>
            </a:r>
            <a:r>
              <a:rPr lang="es-ES" sz="2400">
                <a:latin typeface="Calibri"/>
                <a:ea typeface="Calibri"/>
                <a:cs typeface="Calibri"/>
                <a:sym typeface="Calibri"/>
              </a:rPr>
              <a:t>s’encarrega de fer arribar a un jurat especialitzat totes les paraules </a:t>
            </a:r>
            <a:r>
              <a:rPr lang="es-ES" sz="2400"/>
              <a:t>que aporta la ciutadania mobilitzada a través dels</a:t>
            </a:r>
            <a:r>
              <a:rPr lang="es-ES" sz="2400">
                <a:latin typeface="Calibri"/>
                <a:ea typeface="Calibri"/>
                <a:cs typeface="Calibri"/>
                <a:sym typeface="Calibri"/>
              </a:rPr>
              <a:t> equipaments.</a:t>
            </a:r>
            <a:endParaRPr/>
          </a:p>
          <a:p>
            <a:pPr marL="514350" lvl="0" indent="-361950" algn="just" rtl="0">
              <a:lnSpc>
                <a:spcPct val="90000"/>
              </a:lnSpc>
              <a:spcBef>
                <a:spcPts val="1000"/>
              </a:spcBef>
              <a:spcAft>
                <a:spcPts val="0"/>
              </a:spcAft>
              <a:buClr>
                <a:schemeClr val="dk1"/>
              </a:buClr>
              <a:buSzPts val="2400"/>
              <a:buFont typeface="Calibri"/>
              <a:buNone/>
            </a:pPr>
            <a:endParaRPr sz="2400">
              <a:latin typeface="Calibri"/>
              <a:ea typeface="Calibri"/>
              <a:cs typeface="Calibri"/>
              <a:sym typeface="Calibri"/>
            </a:endParaRPr>
          </a:p>
          <a:p>
            <a:pPr marL="514350" lvl="0" indent="-514350" algn="just" rtl="0">
              <a:lnSpc>
                <a:spcPct val="90000"/>
              </a:lnSpc>
              <a:spcBef>
                <a:spcPts val="1000"/>
              </a:spcBef>
              <a:spcAft>
                <a:spcPts val="0"/>
              </a:spcAft>
              <a:buClr>
                <a:schemeClr val="dk1"/>
              </a:buClr>
              <a:buSzPts val="2400"/>
              <a:buFont typeface="Calibri"/>
              <a:buAutoNum type="arabicPeriod"/>
            </a:pPr>
            <a:r>
              <a:rPr lang="es-ES" sz="2400">
                <a:latin typeface="Calibri"/>
                <a:ea typeface="Calibri"/>
                <a:cs typeface="Calibri"/>
                <a:sym typeface="Calibri"/>
              </a:rPr>
              <a:t>El jurat selecciona 28 paraules que seran publicades de l’1 al 28 de novembre, una cada dia. </a:t>
            </a:r>
            <a:endParaRPr sz="2400"/>
          </a:p>
          <a:p>
            <a:pPr marL="1143000" lvl="2" indent="-228600" algn="just" rtl="0">
              <a:lnSpc>
                <a:spcPct val="90000"/>
              </a:lnSpc>
              <a:spcBef>
                <a:spcPts val="500"/>
              </a:spcBef>
              <a:spcAft>
                <a:spcPts val="0"/>
              </a:spcAft>
              <a:buClr>
                <a:schemeClr val="dk1"/>
              </a:buClr>
              <a:buSzPts val="2000"/>
              <a:buChar char="•"/>
            </a:pPr>
            <a:r>
              <a:rPr lang="es-ES">
                <a:latin typeface="Calibri"/>
                <a:ea typeface="Calibri"/>
                <a:cs typeface="Calibri"/>
                <a:sym typeface="Calibri"/>
              </a:rPr>
              <a:t>A través dels canals oficials de </a:t>
            </a:r>
            <a:r>
              <a:rPr lang="es-ES">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8"/>
                  </a:ext>
                </a:extLst>
              </a:rPr>
              <a:t>Barcelona </a:t>
            </a:r>
            <a:r>
              <a:rPr lang="es-ES">
                <a:latin typeface="Calibri"/>
                <a:ea typeface="Calibri"/>
                <a:cs typeface="Calibri"/>
                <a:sym typeface="Calibri"/>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9"/>
                  </a:ext>
                </a:extLst>
              </a:rPr>
              <a:t>Ciència</a:t>
            </a:r>
            <a:r>
              <a:rPr lang="es-ES">
                <a:latin typeface="Calibri"/>
                <a:ea typeface="Calibri"/>
                <a:cs typeface="Calibri"/>
                <a:sym typeface="Calibri"/>
              </a:rPr>
              <a:t> i dels equipa</a:t>
            </a:r>
            <a:r>
              <a:rPr lang="es-ES"/>
              <a:t>ments que hi participen</a:t>
            </a:r>
            <a:endParaRPr>
              <a:latin typeface="Calibri"/>
              <a:ea typeface="Calibri"/>
              <a:cs typeface="Calibri"/>
              <a:sym typeface="Calibri"/>
            </a:endParaRPr>
          </a:p>
          <a:p>
            <a:pPr marL="1143000" lvl="2" indent="-228600" algn="just" rtl="0">
              <a:lnSpc>
                <a:spcPct val="90000"/>
              </a:lnSpc>
              <a:spcBef>
                <a:spcPts val="500"/>
              </a:spcBef>
              <a:spcAft>
                <a:spcPts val="0"/>
              </a:spcAft>
              <a:buClr>
                <a:schemeClr val="dk1"/>
              </a:buClr>
              <a:buSzPts val="2000"/>
              <a:buChar char="•"/>
            </a:pPr>
            <a:r>
              <a:rPr lang="es-ES">
                <a:latin typeface="Calibri"/>
                <a:ea typeface="Calibri"/>
                <a:cs typeface="Calibri"/>
                <a:sym typeface="Calibri"/>
              </a:rPr>
              <a:t>Els equipaments també disposaran del material gràfic (digital i imprimible) per publicar les paraules en els seus canals habituals en la mesura que els sigui possible</a:t>
            </a:r>
            <a:endParaRPr>
              <a:latin typeface="Calibri"/>
              <a:ea typeface="Calibri"/>
              <a:cs typeface="Calibri"/>
              <a:sym typeface="Calibri"/>
            </a:endParaRPr>
          </a:p>
          <a:p>
            <a:pPr marL="1143000" lvl="2" indent="-101600" algn="just" rtl="0">
              <a:lnSpc>
                <a:spcPct val="90000"/>
              </a:lnSpc>
              <a:spcBef>
                <a:spcPts val="500"/>
              </a:spcBef>
              <a:spcAft>
                <a:spcPts val="0"/>
              </a:spcAft>
              <a:buClr>
                <a:schemeClr val="dk1"/>
              </a:buClr>
              <a:buSzPts val="2000"/>
              <a:buNone/>
            </a:pPr>
            <a:endParaRPr>
              <a:latin typeface="Calibri"/>
              <a:ea typeface="Calibri"/>
              <a:cs typeface="Calibri"/>
              <a:sym typeface="Calibri"/>
            </a:endParaRPr>
          </a:p>
          <a:p>
            <a:pPr marL="0" lvl="0" indent="0" algn="just" rtl="0">
              <a:lnSpc>
                <a:spcPct val="90000"/>
              </a:lnSpc>
              <a:spcBef>
                <a:spcPts val="1000"/>
              </a:spcBef>
              <a:spcAft>
                <a:spcPts val="0"/>
              </a:spcAft>
              <a:buClr>
                <a:schemeClr val="dk1"/>
              </a:buClr>
              <a:buSzPts val="2000"/>
              <a:buNone/>
            </a:pPr>
            <a:r>
              <a:rPr lang="es-ES" sz="2000">
                <a:latin typeface="Calibri"/>
                <a:ea typeface="Calibri"/>
                <a:cs typeface="Calibri"/>
                <a:sym typeface="Calibri"/>
              </a:rPr>
              <a:t>Està previst que la resta de paraules formin part d’un repositori posterior en forma de glossari.</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Google Shape;138;p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1"/>
              </a:buClr>
              <a:buSzPts val="4400"/>
              <a:buFont typeface="Calibri"/>
              <a:buNone/>
            </a:pPr>
            <a:r>
              <a:rPr lang="es-ES"/>
              <a:t>Taula rodona amb experts i participants, moderada per Gabi Martínez</a:t>
            </a:r>
            <a:endParaRPr/>
          </a:p>
        </p:txBody>
      </p:sp>
      <p:sp>
        <p:nvSpPr>
          <p:cNvPr id="139" name="Google Shape;139;p8"/>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p>
            <a:pPr marL="228600" lvl="0" indent="-50800" algn="l" rtl="0">
              <a:lnSpc>
                <a:spcPct val="90000"/>
              </a:lnSpc>
              <a:spcBef>
                <a:spcPts val="0"/>
              </a:spcBef>
              <a:spcAft>
                <a:spcPts val="0"/>
              </a:spcAft>
              <a:buClr>
                <a:schemeClr val="dk1"/>
              </a:buClr>
              <a:buSzPts val="2800"/>
              <a:buNone/>
            </a:pPr>
            <a:endParaRPr/>
          </a:p>
          <a:p>
            <a:pPr marL="228600" lvl="0" indent="-228600" algn="just" rtl="0">
              <a:lnSpc>
                <a:spcPct val="90000"/>
              </a:lnSpc>
              <a:spcBef>
                <a:spcPts val="1000"/>
              </a:spcBef>
              <a:spcAft>
                <a:spcPts val="0"/>
              </a:spcAft>
              <a:buClr>
                <a:schemeClr val="dk1"/>
              </a:buClr>
              <a:buSzPts val="2800"/>
              <a:buChar char="•"/>
            </a:pPr>
            <a:r>
              <a:rPr lang="es-ES">
                <a:latin typeface="Calibri"/>
                <a:ea typeface="Calibri"/>
                <a:cs typeface="Calibri"/>
                <a:sym typeface="Calibri"/>
              </a:rPr>
              <a:t>Durant la Setmana de la Ciència (</a:t>
            </a:r>
            <a:r>
              <a:rPr lang="es-ES">
                <a:latin typeface="Calibri"/>
                <a:ea typeface="Calibri"/>
                <a:cs typeface="Calibri"/>
                <a:sym typeface="Calibri"/>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10"/>
                  </a:ext>
                </a:extLst>
              </a:rPr>
              <a:t>del 12 al 21 de novembre) </a:t>
            </a:r>
            <a:r>
              <a:rPr lang="es-ES">
                <a:latin typeface="Calibri"/>
                <a:ea typeface="Calibri"/>
                <a:cs typeface="Calibri"/>
                <a:sym typeface="Calibri"/>
              </a:rPr>
              <a:t>celebrarem una taula rodona per divulgar el sentit i la import</a:t>
            </a:r>
            <a:r>
              <a:rPr lang="es-ES"/>
              <a:t>à</a:t>
            </a:r>
            <a:r>
              <a:rPr lang="es-ES">
                <a:latin typeface="Calibri"/>
                <a:ea typeface="Calibri"/>
                <a:cs typeface="Calibri"/>
                <a:sym typeface="Calibri"/>
              </a:rPr>
              <a:t>ncia d’aquesta acció col·laborativa de recuperació de paraules en desús</a:t>
            </a:r>
            <a:endParaRPr/>
          </a:p>
          <a:p>
            <a:pPr marL="228600" lvl="0" indent="-228600" algn="just" rtl="0">
              <a:lnSpc>
                <a:spcPct val="90000"/>
              </a:lnSpc>
              <a:spcBef>
                <a:spcPts val="1000"/>
              </a:spcBef>
              <a:spcAft>
                <a:spcPts val="0"/>
              </a:spcAft>
              <a:buClr>
                <a:schemeClr val="dk1"/>
              </a:buClr>
              <a:buSzPts val="2800"/>
              <a:buChar char="•"/>
            </a:pPr>
            <a:r>
              <a:rPr lang="es-ES">
                <a:latin typeface="Calibri"/>
                <a:ea typeface="Calibri"/>
                <a:cs typeface="Calibri"/>
                <a:sym typeface="Calibri"/>
              </a:rPr>
              <a:t>L’escriptor Gabi Martínez </a:t>
            </a:r>
            <a:r>
              <a:rPr lang="es-ES">
                <a:latin typeface="Calibri"/>
                <a:ea typeface="Calibri"/>
                <a:cs typeface="Calibri"/>
                <a:sym typeface="Calibri"/>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11"/>
                  </a:ext>
                </a:extLst>
              </a:rPr>
              <a:t>moderarà una taula rodona e</a:t>
            </a:r>
            <a:r>
              <a:rPr lang="es-ES">
                <a:latin typeface="Calibri"/>
                <a:ea typeface="Calibri"/>
                <a:cs typeface="Calibri"/>
                <a:sym typeface="Calibri"/>
              </a:rPr>
              <a:t>n la qual hi tindran veu especialistes relacionats amb la matèria</a:t>
            </a:r>
            <a:r>
              <a:rPr lang="es-ES"/>
              <a:t>: </a:t>
            </a:r>
            <a:r>
              <a:rPr lang="es-ES">
                <a:latin typeface="Calibri"/>
                <a:ea typeface="Calibri"/>
                <a:cs typeface="Calibri"/>
                <a:sym typeface="Calibri"/>
              </a:rPr>
              <a:t>professionals de l’agricultura, ramaderia, pesca i cuina, així com relacionats amb la sostenibilitat ambiental o la ling</a:t>
            </a:r>
            <a:r>
              <a:rPr lang="es-ES"/>
              <a:t>üística. </a:t>
            </a:r>
            <a:endParaRPr/>
          </a:p>
          <a:p>
            <a:pPr marL="228600" lvl="0" indent="-228600" algn="just" rtl="0">
              <a:lnSpc>
                <a:spcPct val="90000"/>
              </a:lnSpc>
              <a:spcBef>
                <a:spcPts val="1000"/>
              </a:spcBef>
              <a:spcAft>
                <a:spcPts val="0"/>
              </a:spcAft>
              <a:buClr>
                <a:schemeClr val="dk1"/>
              </a:buClr>
              <a:buSzPts val="2800"/>
              <a:buChar char="•"/>
            </a:pPr>
            <a:r>
              <a:rPr lang="es-ES"/>
              <a:t>La trobada donarà espai a la participació del públic assistent, que tindrà l’ocasió d’aportar el seu testimoni personal.</a:t>
            </a:r>
            <a:endParaRPr/>
          </a:p>
        </p:txBody>
      </p:sp>
    </p:spTree>
  </p:cSld>
  <p:clrMapOvr>
    <a:masterClrMapping/>
  </p:clrMapOvr>
</p:sld>
</file>

<file path=ppt/theme/theme1.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208</TotalTime>
  <Words>1010</Words>
  <Application>Microsoft Office PowerPoint</Application>
  <PresentationFormat>Panorámica</PresentationFormat>
  <Paragraphs>67</Paragraphs>
  <Slides>10</Slides>
  <Notes>10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10</vt:i4>
      </vt:variant>
    </vt:vector>
  </HeadingPairs>
  <TitlesOfParts>
    <vt:vector size="13" baseType="lpstr">
      <vt:lpstr>Arial</vt:lpstr>
      <vt:lpstr>Calibri</vt:lpstr>
      <vt:lpstr>Tema de Office</vt:lpstr>
      <vt:lpstr>EMERGÈNCIA LINGÜÍSTICA SALVEM PARAULES DE L’OBLIT </vt:lpstr>
      <vt:lpstr>Introducció Acció de recuperació de paraules en desús i perill d’extinció</vt:lpstr>
      <vt:lpstr>Context i motius</vt:lpstr>
      <vt:lpstr>Acció col·laborativa en dues fases</vt:lpstr>
      <vt:lpstr>Quin tipus de paraules demanem?</vt:lpstr>
      <vt:lpstr>FASE 1 - Com i quan demanem les paraules?</vt:lpstr>
      <vt:lpstr>Com animem la ciutadania a participar-hi?</vt:lpstr>
      <vt:lpstr>FASE 2 - Com i qui la fa?</vt:lpstr>
      <vt:lpstr>Taula rodona amb experts i participants, moderada per Gabi Martínez</vt:lpstr>
      <vt:lpstr>Organitza l’Ajuntament de Barcelona amb la col·laboració de: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EMERGÈNCIA LINGÜÍSTICA SALVEM PARAULES DE L’OBLIT</dc:title>
  <dc:creator>User</dc:creator>
  <cp:lastModifiedBy>Hp</cp:lastModifiedBy>
  <cp:revision>2</cp:revision>
  <dcterms:created xsi:type="dcterms:W3CDTF">2021-07-02T07:06:53Z</dcterms:created>
  <dcterms:modified xsi:type="dcterms:W3CDTF">2021-09-30T12:01:21Z</dcterms:modified>
</cp:coreProperties>
</file>